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717" r:id="rId5"/>
    <p:sldMasterId id="2147483732" r:id="rId6"/>
    <p:sldMasterId id="2147483752" r:id="rId7"/>
    <p:sldMasterId id="2147483765" r:id="rId8"/>
    <p:sldMasterId id="2147483777" r:id="rId9"/>
    <p:sldMasterId id="2147483797" r:id="rId10"/>
  </p:sldMasterIdLst>
  <p:notesMasterIdLst>
    <p:notesMasterId r:id="rId28"/>
  </p:notesMasterIdLst>
  <p:sldIdLst>
    <p:sldId id="257" r:id="rId11"/>
    <p:sldId id="258" r:id="rId12"/>
    <p:sldId id="284" r:id="rId13"/>
    <p:sldId id="285" r:id="rId14"/>
    <p:sldId id="283" r:id="rId15"/>
    <p:sldId id="278" r:id="rId16"/>
    <p:sldId id="263" r:id="rId17"/>
    <p:sldId id="271" r:id="rId18"/>
    <p:sldId id="286" r:id="rId19"/>
    <p:sldId id="264" r:id="rId20"/>
    <p:sldId id="287" r:id="rId21"/>
    <p:sldId id="288" r:id="rId22"/>
    <p:sldId id="272" r:id="rId23"/>
    <p:sldId id="274" r:id="rId24"/>
    <p:sldId id="273" r:id="rId25"/>
    <p:sldId id="279" r:id="rId26"/>
    <p:sldId id="391" r:id="rId27"/>
  </p:sldIdLst>
  <p:sldSz cx="12192000" cy="6858000"/>
  <p:notesSz cx="6858000" cy="9144000"/>
  <p:custDataLst>
    <p:tags r:id="rId29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72D4E3"/>
    <a:srgbClr val="009999"/>
    <a:srgbClr val="FF8B8B"/>
    <a:srgbClr val="A20000"/>
    <a:srgbClr val="FFFFE6"/>
    <a:srgbClr val="C866CA"/>
    <a:srgbClr val="F05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37260-9CBD-4CBB-A096-5CABD4BFC46E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3C69-E3F9-4474-A528-CE3C607EFF7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312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69B0E-AC80-41B1-8E48-78D8612F6BD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06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28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F03E3-C67E-4280-BAA1-23FE2F3C170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61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221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51150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97802-8476-4F0F-8DFF-874A9275E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8A40C-09D8-4A6F-BACF-4A7C4F1E1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D2E27-FF4B-4C84-8951-7E9BDA71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F9B60-B759-4FA4-B0E5-332CF3C1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FD78-8116-46A0-9339-9F99CA3D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4116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4358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4128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131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9874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7157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9561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52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594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10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57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04464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5065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4600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2031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951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8081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2214707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7618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403443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8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157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199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358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74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290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886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081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89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577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098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6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339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40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3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7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5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07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5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4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965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86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27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0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C1435-38DE-4ACA-82C8-825D8F6DC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080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FCFDD-1F85-45DF-92CA-46248156ADEE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39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EBA3B-F145-4833-9F8B-900C8FE821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774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A2F4-8E66-476D-B207-AC8607D6A99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85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5121-8B16-46FB-AB78-D40F83CBF96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24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21E65-20EB-464C-BDF4-42C25BFB73D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67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14799-51F7-4FEF-8064-AD701F101A2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0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6063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3103A-B8C2-45DF-9C3F-278F5EA5636C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08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5F768-2E9A-4A98-ABCF-F797DF280E5A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99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1CA3C-8886-4152-BC03-3DB86A80EAC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50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EC1E6-50B0-43DB-9FF4-C63643D9212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14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58039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937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804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74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71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3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648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63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583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64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99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00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835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337929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93532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7815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967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01945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8681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892548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4432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7726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37480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765321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64776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80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17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0515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417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14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12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4942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870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89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902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34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18788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67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0966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087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170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80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7041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4237413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259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00131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574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455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11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3759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3736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9071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026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54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129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022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6156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1338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169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21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6143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4D4D-4A74-44E2-A7F5-2345A0EBB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76493-E6F7-4EB7-8C45-7910C6D2C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966C4-FF88-4203-80DC-9487B703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353C-90B2-4BDA-A83E-FD27123E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83C8-3C05-492A-AF30-9B543F96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91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4540-9962-4998-B8F7-5BC5A092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5F1-1080-4DCE-BB49-4478BEF0A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5981-4815-47D3-87B1-41426DE2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E730-4230-4931-B92B-8C451EA3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26C17-BB25-4475-9466-8649CE4A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51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4815-926C-4179-9D0C-7366538E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58DE-2AB3-42CF-9585-4812B8DB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F96A3-4778-483E-A265-77611A56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7CD60-6076-4E4F-BA10-22DDB66A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1F61C-AEAC-4226-BF92-9A000C84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43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5AD6-31F3-473F-B40A-CA82A1AD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56030-5B5A-43EC-919D-9FB26193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1D08F-2FE0-4275-B6A4-C65557773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96516-1BFD-428B-8E13-9103F969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BB9D9-92FA-4C85-A96A-3EE265E8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83993-F863-43A0-A868-31E250AB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7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CCFF2-1CEB-4E95-BEE2-F2913C0F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F17E-1F83-49A0-9721-2759BE371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97C09-2594-4909-8195-224C76ABC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49989-5C88-4153-9AFC-FD5C188E1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9E69-B079-45D2-841E-5BDCE28F5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060C2-3FE3-4AA6-AC58-F92A4392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5E39AB-DF3F-4F81-B46E-C4B4E778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492DF-3B01-47CF-95D6-655EAC18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061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6E35-549E-44A6-8628-A5D1BAC2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6B9C-7782-4DAB-9B40-3D950F8B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B444A-CE2C-42E3-A4B0-6C18E399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659A4-20AA-4D8F-B699-DFA4DB32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563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3E18B-4500-497F-8EF4-E5636F55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23530-4767-4459-BB2B-DD7C2686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0EAAC-6764-4834-98DE-77B7F380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775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6C7F-3098-4124-992C-C9B16DB6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0ED1-37FC-4FF9-959F-7D48923D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1C82C-F1FD-4D56-A1A2-82B899C3B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8B5A1-9DB9-421F-AFA6-882F0AC1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C0FF-E25D-4BA3-B454-EABD66B4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B03AF-E17E-4ABE-8B01-4E7306B4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920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9567-E90E-44EF-B4B1-9D1A5B97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CB357-E68C-472D-A9A3-DA8701F61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9480E-A65C-423A-86CA-0DA66563D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4A532-6353-4A90-824F-A454FFFA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BD082-3DD9-4691-B04B-62C5E726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634B5-F73E-4AAA-9348-784288B0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6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90F4-E281-4582-9245-C0DD3509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FE288-405B-4F11-92DA-1E7A1908B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DFE6-A535-479C-B701-69DAD9C5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CE90-C33A-4810-ADC5-3BA2EBF3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8B81-94FC-4D9A-8273-1D014B5E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4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8561-2E86-48CF-91B3-5FAB093C8A54}" type="datetimeFigureOut">
              <a:rPr lang="tr-TR" smtClean="0"/>
              <a:t>28.12.2024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B444C-8ECF-490E-B2C3-ECADC91D39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70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1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5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DE07-31AC-44D6-8E31-0C13EF9AA65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9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55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722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3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B1DC3-BDFE-4447-900D-C0B2245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7524-A439-453B-865A-F7957E63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6B772-4E87-4A2C-98ED-E9A5A2BC2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ED68-3CF0-40BF-8619-01A44A28E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F6915-4D48-4CF6-B59B-97E33AFCA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03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2264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16/111/45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8.xml"/><Relationship Id="rId4" Type="http://schemas.openxmlformats.org/officeDocument/2006/relationships/hyperlink" Target="http://www.dindersimateryal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6.xml"/><Relationship Id="rId1" Type="http://schemas.openxmlformats.org/officeDocument/2006/relationships/tags" Target="../tags/tag3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20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kuran.diyanet.gov.tr/mushaf" TargetMode="Externa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watch?v=qHPNKJfL1c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16/091/651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8.xml"/><Relationship Id="rId4" Type="http://schemas.openxmlformats.org/officeDocument/2006/relationships/hyperlink" Target="http://www.dindersimateryal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6415088" y="3128245"/>
            <a:ext cx="5662612" cy="182951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b="1" noProof="0" dirty="0">
                <a:solidFill>
                  <a:prstClr val="black"/>
                </a:solidFill>
                <a:latin typeface="Calibri" panose="020F0502020204030204"/>
              </a:rPr>
              <a:t>Felak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suresi hakkında neler biliyorsunuz?</a:t>
            </a:r>
          </a:p>
        </p:txBody>
      </p:sp>
      <p:pic>
        <p:nvPicPr>
          <p:cNvPr id="24" name="Picture 4" descr="Ä°lgili 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6558" flipV="1">
            <a:off x="-987125" y="1060785"/>
            <a:ext cx="8493940" cy="56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11">
            <a:extLst>
              <a:ext uri="{FF2B5EF4-FFF2-40B4-BE49-F238E27FC236}">
                <a16:creationId xmlns:a16="http://schemas.microsoft.com/office/drawing/2014/main" id="{C2ADD50D-D2AE-46FA-87DC-8BE9FB0B8FE6}"/>
              </a:ext>
            </a:extLst>
          </p:cNvPr>
          <p:cNvGrpSpPr/>
          <p:nvPr/>
        </p:nvGrpSpPr>
        <p:grpSpPr>
          <a:xfrm>
            <a:off x="457922" y="-6205"/>
            <a:ext cx="1545054" cy="1569660"/>
            <a:chOff x="1659991" y="771277"/>
            <a:chExt cx="1448972" cy="1925953"/>
          </a:xfrm>
        </p:grpSpPr>
        <p:sp>
          <p:nvSpPr>
            <p:cNvPr id="27" name="Rectangle: Top Corners Rounded 1">
              <a:extLst>
                <a:ext uri="{FF2B5EF4-FFF2-40B4-BE49-F238E27FC236}">
                  <a16:creationId xmlns:a16="http://schemas.microsoft.com/office/drawing/2014/main" id="{59E85B77-1F91-4230-9C6A-6076CE3C32DA}"/>
                </a:ext>
              </a:extLst>
            </p:cNvPr>
            <p:cNvSpPr/>
            <p:nvPr/>
          </p:nvSpPr>
          <p:spPr>
            <a:xfrm rot="16200000">
              <a:off x="1698677" y="1009767"/>
              <a:ext cx="1371600" cy="1448972"/>
            </a:xfrm>
            <a:prstGeom prst="round2SameRect">
              <a:avLst>
                <a:gd name="adj1" fmla="val 9956"/>
                <a:gd name="adj2" fmla="val 0"/>
              </a:avLst>
            </a:prstGeom>
            <a:gradFill>
              <a:gsLst>
                <a:gs pos="96460">
                  <a:srgbClr val="6600CC"/>
                </a:gs>
                <a:gs pos="0">
                  <a:srgbClr val="9933FF"/>
                </a:gs>
              </a:gsLst>
              <a:lin ang="54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13FEAA7-12FD-41DC-B19A-DC5B5CD8924C}"/>
                </a:ext>
              </a:extLst>
            </p:cNvPr>
            <p:cNvSpPr txBox="1"/>
            <p:nvPr/>
          </p:nvSpPr>
          <p:spPr>
            <a:xfrm>
              <a:off x="1852487" y="771277"/>
              <a:ext cx="672762" cy="1925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4">
            <a:extLst>
              <a:ext uri="{FF2B5EF4-FFF2-40B4-BE49-F238E27FC236}">
                <a16:creationId xmlns:a16="http://schemas.microsoft.com/office/drawing/2014/main" id="{4570FAC8-2FD3-4CDE-B75F-6337B0E4D03A}"/>
              </a:ext>
            </a:extLst>
          </p:cNvPr>
          <p:cNvSpPr/>
          <p:nvPr/>
        </p:nvSpPr>
        <p:spPr>
          <a:xfrm>
            <a:off x="457922" y="162176"/>
            <a:ext cx="10874474" cy="1232899"/>
          </a:xfrm>
          <a:custGeom>
            <a:avLst/>
            <a:gdLst>
              <a:gd name="connsiteX0" fmla="*/ 177073 w 3458306"/>
              <a:gd name="connsiteY0" fmla="*/ 0 h 1463040"/>
              <a:gd name="connsiteX1" fmla="*/ 3214461 w 3458306"/>
              <a:gd name="connsiteY1" fmla="*/ 0 h 1463040"/>
              <a:gd name="connsiteX2" fmla="*/ 3458306 w 3458306"/>
              <a:gd name="connsiteY2" fmla="*/ 243845 h 1463040"/>
              <a:gd name="connsiteX3" fmla="*/ 3458306 w 3458306"/>
              <a:gd name="connsiteY3" fmla="*/ 1219195 h 1463040"/>
              <a:gd name="connsiteX4" fmla="*/ 3214461 w 3458306"/>
              <a:gd name="connsiteY4" fmla="*/ 1463040 h 1463040"/>
              <a:gd name="connsiteX5" fmla="*/ 177073 w 3458306"/>
              <a:gd name="connsiteY5" fmla="*/ 1463040 h 1463040"/>
              <a:gd name="connsiteX6" fmla="*/ 4649 w 3458306"/>
              <a:gd name="connsiteY6" fmla="*/ 1391620 h 1463040"/>
              <a:gd name="connsiteX7" fmla="*/ 1 w 3458306"/>
              <a:gd name="connsiteY7" fmla="*/ 1384726 h 1463040"/>
              <a:gd name="connsiteX8" fmla="*/ 463315 w 3458306"/>
              <a:gd name="connsiteY8" fmla="*/ 1268897 h 1463040"/>
              <a:gd name="connsiteX9" fmla="*/ 463315 w 3458306"/>
              <a:gd name="connsiteY9" fmla="*/ 194144 h 1463040"/>
              <a:gd name="connsiteX10" fmla="*/ 0 w 3458306"/>
              <a:gd name="connsiteY10" fmla="*/ 78315 h 1463040"/>
              <a:gd name="connsiteX11" fmla="*/ 4649 w 3458306"/>
              <a:gd name="connsiteY11" fmla="*/ 71421 h 1463040"/>
              <a:gd name="connsiteX12" fmla="*/ 177073 w 3458306"/>
              <a:gd name="connsiteY12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58306" h="1463040">
                <a:moveTo>
                  <a:pt x="177073" y="0"/>
                </a:moveTo>
                <a:lnTo>
                  <a:pt x="3214461" y="0"/>
                </a:lnTo>
                <a:cubicBezTo>
                  <a:pt x="3349133" y="0"/>
                  <a:pt x="3458306" y="109173"/>
                  <a:pt x="3458306" y="243845"/>
                </a:cubicBezTo>
                <a:lnTo>
                  <a:pt x="3458306" y="1219195"/>
                </a:lnTo>
                <a:cubicBezTo>
                  <a:pt x="3458306" y="1353867"/>
                  <a:pt x="3349133" y="1463040"/>
                  <a:pt x="3214461" y="1463040"/>
                </a:cubicBezTo>
                <a:lnTo>
                  <a:pt x="177073" y="1463040"/>
                </a:lnTo>
                <a:cubicBezTo>
                  <a:pt x="109737" y="1463040"/>
                  <a:pt x="48776" y="1435747"/>
                  <a:pt x="4649" y="1391620"/>
                </a:cubicBezTo>
                <a:lnTo>
                  <a:pt x="1" y="1384726"/>
                </a:lnTo>
                <a:lnTo>
                  <a:pt x="463315" y="1268897"/>
                </a:lnTo>
                <a:lnTo>
                  <a:pt x="463315" y="194144"/>
                </a:lnTo>
                <a:lnTo>
                  <a:pt x="0" y="78315"/>
                </a:lnTo>
                <a:lnTo>
                  <a:pt x="4649" y="71421"/>
                </a:lnTo>
                <a:cubicBezTo>
                  <a:pt x="48776" y="27293"/>
                  <a:pt x="109737" y="0"/>
                  <a:pt x="17707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913DF"/>
            </a:solidFill>
          </a:ln>
          <a:effectLst>
            <a:outerShdw blurRad="1016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Isosceles Triangle 6">
            <a:extLst>
              <a:ext uri="{FF2B5EF4-FFF2-40B4-BE49-F238E27FC236}">
                <a16:creationId xmlns:a16="http://schemas.microsoft.com/office/drawing/2014/main" id="{BA3A3AC2-114B-4BD6-A111-288645FA43A6}"/>
              </a:ext>
            </a:extLst>
          </p:cNvPr>
          <p:cNvSpPr/>
          <p:nvPr/>
        </p:nvSpPr>
        <p:spPr>
          <a:xfrm rot="5400000">
            <a:off x="10949137" y="308421"/>
            <a:ext cx="1645700" cy="1016449"/>
          </a:xfrm>
          <a:prstGeom prst="triangle">
            <a:avLst>
              <a:gd name="adj" fmla="val 48807"/>
            </a:avLst>
          </a:prstGeom>
          <a:solidFill>
            <a:schemeClr val="bg1"/>
          </a:solidFill>
          <a:ln>
            <a:solidFill>
              <a:srgbClr val="7913DF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BEF56333-6126-4E23-92CB-F5A80454D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1"/>
          <a:stretch/>
        </p:blipFill>
        <p:spPr>
          <a:xfrm>
            <a:off x="11109692" y="389287"/>
            <a:ext cx="1067830" cy="909641"/>
          </a:xfrm>
          <a:prstGeom prst="rect">
            <a:avLst/>
          </a:prstGeom>
        </p:spPr>
      </p:pic>
      <p:sp>
        <p:nvSpPr>
          <p:cNvPr id="32" name="Dikdörtgen 31"/>
          <p:cNvSpPr/>
          <p:nvPr/>
        </p:nvSpPr>
        <p:spPr>
          <a:xfrm>
            <a:off x="1745960" y="425293"/>
            <a:ext cx="9637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500" b="1" dirty="0"/>
              <a:t>BİR SURE TANIYORUM: FELAK SURESİ VE ANLAMI</a:t>
            </a:r>
            <a:endParaRPr lang="tr-TR" sz="3500" dirty="0"/>
          </a:p>
        </p:txBody>
      </p:sp>
    </p:spTree>
    <p:extLst>
      <p:ext uri="{BB962C8B-B14F-4D97-AF65-F5344CB8AC3E}">
        <p14:creationId xmlns:p14="http://schemas.microsoft.com/office/powerpoint/2010/main" val="213410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ağa Bükülü Ok 5"/>
          <p:cNvSpPr/>
          <p:nvPr/>
        </p:nvSpPr>
        <p:spPr>
          <a:xfrm flipH="1">
            <a:off x="8091948" y="2324944"/>
            <a:ext cx="3982064" cy="4430201"/>
          </a:xfrm>
          <a:prstGeom prst="curvedRightArrow">
            <a:avLst>
              <a:gd name="adj1" fmla="val 17434"/>
              <a:gd name="adj2" fmla="val 50000"/>
              <a:gd name="adj3" fmla="val 1919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80271" y="127820"/>
            <a:ext cx="7693741" cy="4355690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3200" dirty="0"/>
              <a:t>“De ki: Yarattığı şeylerin şerrinden karanlığı çöktüğü zaman gecenin şerrinden, düğümlere üfleyen (büyücülerin) şerrinden, haset ettiği zaman hasetçinin şerrinden, sabahın </a:t>
            </a:r>
            <a:r>
              <a:rPr lang="tr-TR" sz="3200" dirty="0" err="1"/>
              <a:t>Rabb’ine</a:t>
            </a:r>
            <a:r>
              <a:rPr lang="tr-TR" sz="3200" dirty="0"/>
              <a:t> sığınırım.” </a:t>
            </a:r>
          </a:p>
          <a:p>
            <a:pPr marL="0" indent="0" algn="r">
              <a:buNone/>
            </a:pPr>
            <a:r>
              <a:rPr lang="tr-TR" sz="3600" dirty="0"/>
              <a:t>Felak Suresi, 1-5. ayetleri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79396" y="5015345"/>
            <a:ext cx="7686968" cy="14739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tr-TR" sz="3600" dirty="0">
                <a:solidFill>
                  <a:schemeClr val="tx1"/>
                </a:solidFill>
              </a:rPr>
              <a:t>Felak suresine göre hangi kötülüklerden Allah’a (C. C.) sığınıyoruz?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84" y="127819"/>
            <a:ext cx="4014255" cy="44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4251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02301" y="1199213"/>
            <a:ext cx="5272590" cy="854439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just"/>
            <a:r>
              <a:rPr lang="tr-TR" sz="2400" dirty="0">
                <a:solidFill>
                  <a:prstClr val="white"/>
                </a:solidFill>
              </a:rPr>
              <a:t>Kıskançlıktan Allah’a sığınmamız gerekir.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8889" y="1241712"/>
            <a:ext cx="68366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6" name="Dikdörtgen 5"/>
          <p:cNvSpPr/>
          <p:nvPr/>
        </p:nvSpPr>
        <p:spPr>
          <a:xfrm>
            <a:off x="6031909" y="1134288"/>
            <a:ext cx="5939372" cy="794479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just"/>
            <a:r>
              <a:rPr lang="tr-TR" sz="2200" dirty="0">
                <a:solidFill>
                  <a:prstClr val="white"/>
                </a:solidFill>
              </a:rPr>
              <a:t>Kötülere ve kötülüklere karşı Allah’tan yardım istenmelidir.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061887" y="1170175"/>
            <a:ext cx="7844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02300" y="3542812"/>
            <a:ext cx="5341756" cy="794479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Şerr</a:t>
            </a:r>
            <a:r>
              <a:rPr kumimoji="0" lang="tr-T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kötülük demektir.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38889" y="3573589"/>
            <a:ext cx="75249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302300" y="2296268"/>
            <a:ext cx="5341755" cy="794479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tr-TR" sz="2400" dirty="0">
                <a:solidFill>
                  <a:prstClr val="white"/>
                </a:solidFill>
              </a:rPr>
              <a:t>Peygamberlere iman etmemiz gerektiğinden söz etmektedir.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327997" y="2319523"/>
            <a:ext cx="51088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5907024" y="4823535"/>
            <a:ext cx="6064257" cy="794479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Muhammed O’nun kulu ve elçisidir.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5952744" y="4866831"/>
            <a:ext cx="65227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267327" y="4823536"/>
            <a:ext cx="5376728" cy="869341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just"/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 insanı her türlü kötülükten koruyandır.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302300" y="4872681"/>
            <a:ext cx="91488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nvan 1"/>
          <p:cNvSpPr>
            <a:spLocks noGrp="1"/>
          </p:cNvSpPr>
          <p:nvPr>
            <p:ph type="title"/>
          </p:nvPr>
        </p:nvSpPr>
        <p:spPr>
          <a:xfrm>
            <a:off x="302300" y="141339"/>
            <a:ext cx="11668981" cy="789118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r-TR" sz="2800" dirty="0">
                <a:latin typeface="+mn-lt"/>
              </a:rPr>
              <a:t>Aşağıdakilerden hangisi </a:t>
            </a:r>
            <a:r>
              <a:rPr lang="tr-TR" sz="2800" b="1" dirty="0">
                <a:latin typeface="+mn-lt"/>
              </a:rPr>
              <a:t>Felak suresinin anlamında </a:t>
            </a:r>
            <a:r>
              <a:rPr lang="tr-TR" sz="2800" dirty="0">
                <a:latin typeface="+mn-lt"/>
              </a:rPr>
              <a:t>geçer? İşaretleyelim.</a:t>
            </a:r>
          </a:p>
        </p:txBody>
      </p:sp>
      <p:sp>
        <p:nvSpPr>
          <p:cNvPr id="17" name="Yuvarlatılmış Dikdörtgen 16"/>
          <p:cNvSpPr/>
          <p:nvPr/>
        </p:nvSpPr>
        <p:spPr>
          <a:xfrm>
            <a:off x="0" y="6522144"/>
            <a:ext cx="12192000" cy="383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Komut Düğmesi: Geri veya Önceki 17">
            <a:hlinkClick r:id="" action="ppaction://hlinkshowjump?jump=previousslide" highlightClick="1"/>
          </p:cNvPr>
          <p:cNvSpPr/>
          <p:nvPr/>
        </p:nvSpPr>
        <p:spPr>
          <a:xfrm>
            <a:off x="10656279" y="6513474"/>
            <a:ext cx="395785" cy="372571"/>
          </a:xfrm>
          <a:prstGeom prst="actionButtonBackPrevious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Komut Düğmesi: İleri veya Sonraki 18">
            <a:hlinkClick r:id="" action="ppaction://hlinkshowjump?jump=nextslide" highlightClick="1"/>
          </p:cNvPr>
          <p:cNvSpPr/>
          <p:nvPr/>
        </p:nvSpPr>
        <p:spPr>
          <a:xfrm>
            <a:off x="11738249" y="6522144"/>
            <a:ext cx="412785" cy="348579"/>
          </a:xfrm>
          <a:prstGeom prst="actionButtonForwardNex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Komut Düğmesi: Giriş 19">
            <a:hlinkClick r:id="" action="ppaction://hlinkshowjump?jump=firstslide" highlightClick="1"/>
          </p:cNvPr>
          <p:cNvSpPr/>
          <p:nvPr/>
        </p:nvSpPr>
        <p:spPr>
          <a:xfrm>
            <a:off x="11132057" y="6522144"/>
            <a:ext cx="526199" cy="348579"/>
          </a:xfrm>
          <a:prstGeom prst="actionButtonHom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6031909" y="2276107"/>
            <a:ext cx="5939372" cy="880048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just"/>
            <a:r>
              <a:rPr lang="tr-TR" sz="2400" dirty="0">
                <a:solidFill>
                  <a:prstClr val="white"/>
                </a:solidFill>
              </a:rPr>
              <a:t>Görünür görünmez kötülüklerden insanlar Allah’a (c.c.) sığınmalıdır.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6061887" y="2366664"/>
            <a:ext cx="8403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6031909" y="3556831"/>
            <a:ext cx="5939372" cy="794479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tr-TR" sz="2800" dirty="0">
                <a:solidFill>
                  <a:prstClr val="white"/>
                </a:solidFill>
              </a:rPr>
              <a:t>Namazlarda okunan bir suredir</a:t>
            </a:r>
            <a:r>
              <a:rPr lang="tr-TR" sz="32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6061887" y="3592718"/>
            <a:ext cx="68638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33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9485731" y="1747281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055418" y="103974"/>
            <a:ext cx="2717800" cy="609600"/>
          </a:xfrm>
          <a:prstGeom prst="roundRect">
            <a:avLst>
              <a:gd name="adj" fmla="val 25000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Doğru yanlış </a:t>
            </a:r>
          </a:p>
        </p:txBody>
      </p:sp>
      <p:sp>
        <p:nvSpPr>
          <p:cNvPr id="57" name="Serbest Form 56"/>
          <p:cNvSpPr/>
          <p:nvPr/>
        </p:nvSpPr>
        <p:spPr>
          <a:xfrm>
            <a:off x="66813" y="1747281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"/>
          <p:cNvSpPr/>
          <p:nvPr/>
        </p:nvSpPr>
        <p:spPr>
          <a:xfrm>
            <a:off x="11199510" y="1754468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nay"/>
          <p:cNvSpPr/>
          <p:nvPr/>
        </p:nvSpPr>
        <p:spPr>
          <a:xfrm>
            <a:off x="11209839" y="1738434"/>
            <a:ext cx="875464" cy="8080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 1"/>
          <p:cNvSpPr/>
          <p:nvPr/>
        </p:nvSpPr>
        <p:spPr>
          <a:xfrm>
            <a:off x="9608660" y="1810303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3" name="Y 1"/>
          <p:cNvSpPr/>
          <p:nvPr/>
        </p:nvSpPr>
        <p:spPr>
          <a:xfrm>
            <a:off x="10421733" y="1810303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Komut Düğmesi: Geri veya Önceki 14">
            <a:hlinkClick r:id="" action="ppaction://hlinkshowjump?jump=previousslide" highlightClick="1"/>
          </p:cNvPr>
          <p:cNvSpPr/>
          <p:nvPr/>
        </p:nvSpPr>
        <p:spPr>
          <a:xfrm>
            <a:off x="10661406" y="6463472"/>
            <a:ext cx="395785" cy="4207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Komut Düğmesi: İleri veya Sonraki 15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Komut Düğmesi: Giriş 16">
            <a:hlinkClick r:id="" action="ppaction://hlinkshowjump?jump=firstslide" highlightClick="1"/>
          </p:cNvPr>
          <p:cNvSpPr/>
          <p:nvPr/>
        </p:nvSpPr>
        <p:spPr>
          <a:xfrm>
            <a:off x="11137184" y="6483348"/>
            <a:ext cx="526199" cy="385539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İkizkenar Üçgen 57"/>
          <p:cNvSpPr/>
          <p:nvPr/>
        </p:nvSpPr>
        <p:spPr>
          <a:xfrm rot="5400000">
            <a:off x="-22826" y="1853140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751752" y="1899475"/>
            <a:ext cx="8736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dirty="0">
                <a:solidFill>
                  <a:schemeClr val="bg1"/>
                </a:solidFill>
              </a:rPr>
              <a:t>Felak suresi kötülük ve belalardan korunmak için okunur.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0" name="Dikdörtgen 59"/>
          <p:cNvSpPr/>
          <p:nvPr/>
        </p:nvSpPr>
        <p:spPr>
          <a:xfrm>
            <a:off x="9501285" y="2656580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erbest Form 60"/>
          <p:cNvSpPr/>
          <p:nvPr/>
        </p:nvSpPr>
        <p:spPr>
          <a:xfrm>
            <a:off x="82367" y="2657031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X 2"/>
          <p:cNvSpPr/>
          <p:nvPr/>
        </p:nvSpPr>
        <p:spPr>
          <a:xfrm>
            <a:off x="11215064" y="2663767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nay 2"/>
          <p:cNvSpPr/>
          <p:nvPr/>
        </p:nvSpPr>
        <p:spPr>
          <a:xfrm>
            <a:off x="11225393" y="2647733"/>
            <a:ext cx="875464" cy="8080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D 2"/>
          <p:cNvSpPr/>
          <p:nvPr/>
        </p:nvSpPr>
        <p:spPr>
          <a:xfrm>
            <a:off x="9624214" y="271960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65" name="Y 2"/>
          <p:cNvSpPr/>
          <p:nvPr/>
        </p:nvSpPr>
        <p:spPr>
          <a:xfrm>
            <a:off x="10437287" y="271960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66" name="İkizkenar Üçgen 65"/>
          <p:cNvSpPr/>
          <p:nvPr/>
        </p:nvSpPr>
        <p:spPr>
          <a:xfrm rot="5400000">
            <a:off x="-7272" y="2762439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7" name="Dikdörtgen 66"/>
          <p:cNvSpPr/>
          <p:nvPr/>
        </p:nvSpPr>
        <p:spPr>
          <a:xfrm>
            <a:off x="707507" y="2617028"/>
            <a:ext cx="9019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Allah (</a:t>
            </a:r>
            <a:r>
              <a:rPr lang="tr-TR" sz="2800" dirty="0" err="1">
                <a:solidFill>
                  <a:schemeClr val="bg1"/>
                </a:solidFill>
              </a:rPr>
              <a:t>c.c</a:t>
            </a:r>
            <a:r>
              <a:rPr lang="tr-TR" sz="2800" dirty="0">
                <a:solidFill>
                  <a:schemeClr val="bg1"/>
                </a:solidFill>
              </a:rPr>
              <a:t>.) dilemedikçe hiç kimse, bir başkasına zarar veremez.</a:t>
            </a:r>
          </a:p>
        </p:txBody>
      </p:sp>
      <p:sp>
        <p:nvSpPr>
          <p:cNvPr id="68" name="Dikdörtgen 67"/>
          <p:cNvSpPr/>
          <p:nvPr/>
        </p:nvSpPr>
        <p:spPr>
          <a:xfrm>
            <a:off x="9452668" y="806101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Serbest Form 68"/>
          <p:cNvSpPr/>
          <p:nvPr/>
        </p:nvSpPr>
        <p:spPr>
          <a:xfrm>
            <a:off x="66813" y="801820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70" name="X 3"/>
          <p:cNvSpPr/>
          <p:nvPr/>
        </p:nvSpPr>
        <p:spPr>
          <a:xfrm>
            <a:off x="11166447" y="813288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nay 3"/>
          <p:cNvSpPr/>
          <p:nvPr/>
        </p:nvSpPr>
        <p:spPr>
          <a:xfrm>
            <a:off x="11176776" y="797254"/>
            <a:ext cx="875464" cy="8080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D 3"/>
          <p:cNvSpPr/>
          <p:nvPr/>
        </p:nvSpPr>
        <p:spPr>
          <a:xfrm>
            <a:off x="9575597" y="869123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73" name="Y 3"/>
          <p:cNvSpPr/>
          <p:nvPr/>
        </p:nvSpPr>
        <p:spPr>
          <a:xfrm>
            <a:off x="10388670" y="869123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74" name="İkizkenar Üçgen 73"/>
          <p:cNvSpPr/>
          <p:nvPr/>
        </p:nvSpPr>
        <p:spPr>
          <a:xfrm rot="5400000">
            <a:off x="-22826" y="906844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9452668" y="5484161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Serbest Form 76"/>
          <p:cNvSpPr/>
          <p:nvPr/>
        </p:nvSpPr>
        <p:spPr>
          <a:xfrm>
            <a:off x="84322" y="5473530"/>
            <a:ext cx="9418918" cy="892429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X 3"/>
          <p:cNvSpPr/>
          <p:nvPr/>
        </p:nvSpPr>
        <p:spPr>
          <a:xfrm>
            <a:off x="11166447" y="5491348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nay 3"/>
          <p:cNvSpPr/>
          <p:nvPr/>
        </p:nvSpPr>
        <p:spPr>
          <a:xfrm>
            <a:off x="11176776" y="5475314"/>
            <a:ext cx="875464" cy="8080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D 3"/>
          <p:cNvSpPr/>
          <p:nvPr/>
        </p:nvSpPr>
        <p:spPr>
          <a:xfrm>
            <a:off x="9575597" y="5547183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81" name="Y 3"/>
          <p:cNvSpPr/>
          <p:nvPr/>
        </p:nvSpPr>
        <p:spPr>
          <a:xfrm>
            <a:off x="10388670" y="5547183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82" name="İkizkenar Üçgen 81"/>
          <p:cNvSpPr/>
          <p:nvPr/>
        </p:nvSpPr>
        <p:spPr>
          <a:xfrm rot="5400000">
            <a:off x="-23987" y="5594711"/>
            <a:ext cx="829344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9490823" y="3613114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Serbest Form 84"/>
          <p:cNvSpPr/>
          <p:nvPr/>
        </p:nvSpPr>
        <p:spPr>
          <a:xfrm>
            <a:off x="71905" y="3618713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X 2"/>
          <p:cNvSpPr/>
          <p:nvPr/>
        </p:nvSpPr>
        <p:spPr>
          <a:xfrm>
            <a:off x="11204602" y="3620301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nay 2"/>
          <p:cNvSpPr/>
          <p:nvPr/>
        </p:nvSpPr>
        <p:spPr>
          <a:xfrm>
            <a:off x="11214931" y="3604267"/>
            <a:ext cx="875464" cy="8080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D 2"/>
          <p:cNvSpPr/>
          <p:nvPr/>
        </p:nvSpPr>
        <p:spPr>
          <a:xfrm>
            <a:off x="9613752" y="367613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89" name="Y 2"/>
          <p:cNvSpPr/>
          <p:nvPr/>
        </p:nvSpPr>
        <p:spPr>
          <a:xfrm>
            <a:off x="10426825" y="367613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90" name="İkizkenar Üçgen 89"/>
          <p:cNvSpPr/>
          <p:nvPr/>
        </p:nvSpPr>
        <p:spPr>
          <a:xfrm rot="5400000">
            <a:off x="-2179" y="3721898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707507" y="3559045"/>
            <a:ext cx="88512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dirty="0" err="1">
                <a:solidFill>
                  <a:schemeClr val="bg1"/>
                </a:solidFill>
              </a:rPr>
              <a:t>Nâs</a:t>
            </a:r>
            <a:r>
              <a:rPr lang="tr-TR" sz="2800" dirty="0">
                <a:solidFill>
                  <a:schemeClr val="bg1"/>
                </a:solidFill>
              </a:rPr>
              <a:t> suresine, </a:t>
            </a:r>
            <a:r>
              <a:rPr lang="tr-TR" sz="2800" dirty="0" err="1">
                <a:solidFill>
                  <a:schemeClr val="bg1"/>
                </a:solidFill>
              </a:rPr>
              <a:t>Felak</a:t>
            </a:r>
            <a:r>
              <a:rPr lang="tr-TR" sz="2800" dirty="0">
                <a:solidFill>
                  <a:schemeClr val="bg1"/>
                </a:solidFill>
              </a:rPr>
              <a:t> suresi ile birlikte “</a:t>
            </a:r>
            <a:r>
              <a:rPr lang="tr-TR" sz="2800" dirty="0" err="1">
                <a:solidFill>
                  <a:schemeClr val="bg1"/>
                </a:solidFill>
              </a:rPr>
              <a:t>Muavvizeteyn</a:t>
            </a:r>
            <a:r>
              <a:rPr lang="tr-TR" sz="2800" dirty="0">
                <a:solidFill>
                  <a:schemeClr val="bg1"/>
                </a:solidFill>
              </a:rPr>
              <a:t> sureleri” denilmektedir.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9" name="Dikdörtgen 98"/>
          <p:cNvSpPr/>
          <p:nvPr/>
        </p:nvSpPr>
        <p:spPr>
          <a:xfrm>
            <a:off x="9485731" y="4566212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Serbest Form 99"/>
          <p:cNvSpPr/>
          <p:nvPr/>
        </p:nvSpPr>
        <p:spPr>
          <a:xfrm>
            <a:off x="66813" y="4566212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X 2"/>
          <p:cNvSpPr/>
          <p:nvPr/>
        </p:nvSpPr>
        <p:spPr>
          <a:xfrm>
            <a:off x="11199510" y="4573399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nay 2"/>
          <p:cNvSpPr/>
          <p:nvPr/>
        </p:nvSpPr>
        <p:spPr>
          <a:xfrm>
            <a:off x="11209839" y="4557365"/>
            <a:ext cx="875464" cy="8080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D 2"/>
          <p:cNvSpPr/>
          <p:nvPr/>
        </p:nvSpPr>
        <p:spPr>
          <a:xfrm>
            <a:off x="9608660" y="462923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04" name="Y 2"/>
          <p:cNvSpPr/>
          <p:nvPr/>
        </p:nvSpPr>
        <p:spPr>
          <a:xfrm>
            <a:off x="10421733" y="462923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105" name="İkizkenar Üçgen 104"/>
          <p:cNvSpPr/>
          <p:nvPr/>
        </p:nvSpPr>
        <p:spPr>
          <a:xfrm rot="5400000">
            <a:off x="-12364" y="4672069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6" name="Dikdörtgen 105"/>
          <p:cNvSpPr/>
          <p:nvPr/>
        </p:nvSpPr>
        <p:spPr>
          <a:xfrm>
            <a:off x="707507" y="4503466"/>
            <a:ext cx="89920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Felak suresinde kötü insanların şerrinden Allah’a (</a:t>
            </a:r>
            <a:r>
              <a:rPr lang="tr-TR" sz="2800" dirty="0" err="1">
                <a:solidFill>
                  <a:schemeClr val="bg1"/>
                </a:solidFill>
              </a:rPr>
              <a:t>c.c</a:t>
            </a:r>
            <a:r>
              <a:rPr lang="tr-TR" sz="2800" dirty="0">
                <a:solidFill>
                  <a:schemeClr val="bg1"/>
                </a:solidFill>
              </a:rPr>
              <a:t>.) sığınılması gerektiği hatırlatılmaktadır.</a:t>
            </a:r>
          </a:p>
        </p:txBody>
      </p:sp>
      <p:sp>
        <p:nvSpPr>
          <p:cNvPr id="107" name="Dikdörtgen 106"/>
          <p:cNvSpPr/>
          <p:nvPr/>
        </p:nvSpPr>
        <p:spPr>
          <a:xfrm>
            <a:off x="707507" y="5430427"/>
            <a:ext cx="8794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800" dirty="0">
                <a:solidFill>
                  <a:schemeClr val="bg1"/>
                </a:solidFill>
              </a:rPr>
              <a:t>Felak suresinde cinler ve diğer görünmez varlıkların özellikleri anlatılmaktadır.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707507" y="929248"/>
            <a:ext cx="8712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Felak suresi Kur’an-ı Kerim’in son Suresidir</a:t>
            </a:r>
            <a:r>
              <a:rPr kumimoji="0" lang="tr-T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3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6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62" grpId="0" animBg="1"/>
      <p:bldP spid="63" grpId="0" animBg="1"/>
      <p:bldP spid="65" grpId="0" animBg="1"/>
      <p:bldP spid="70" grpId="0" animBg="1"/>
      <p:bldP spid="71" grpId="0" animBg="1"/>
      <p:bldP spid="72" grpId="0" animBg="1"/>
      <p:bldP spid="78" grpId="0" animBg="1"/>
      <p:bldP spid="79" grpId="0" animBg="1"/>
      <p:bldP spid="80" grpId="0" animBg="1"/>
      <p:bldP spid="86" grpId="0" animBg="1"/>
      <p:bldP spid="87" grpId="0" animBg="1"/>
      <p:bldP spid="89" grpId="0" animBg="1"/>
      <p:bldP spid="101" grpId="0" animBg="1"/>
      <p:bldP spid="102" grpId="0" animBg="1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81348" y="4861234"/>
            <a:ext cx="582662" cy="539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32" name="Dikdörtgen 131"/>
          <p:cNvSpPr/>
          <p:nvPr/>
        </p:nvSpPr>
        <p:spPr>
          <a:xfrm>
            <a:off x="127019" y="4129194"/>
            <a:ext cx="504966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33" name="Dikdörtgen 132"/>
          <p:cNvSpPr/>
          <p:nvPr/>
        </p:nvSpPr>
        <p:spPr>
          <a:xfrm>
            <a:off x="127019" y="5568267"/>
            <a:ext cx="504966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7" name="Dikdörtgen 126"/>
          <p:cNvSpPr/>
          <p:nvPr/>
        </p:nvSpPr>
        <p:spPr>
          <a:xfrm>
            <a:off x="167963" y="3222611"/>
            <a:ext cx="382138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27019" y="58695"/>
            <a:ext cx="12019073" cy="2976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 algn="l">
              <a:lnSpc>
                <a:spcPct val="100000"/>
              </a:lnSpc>
              <a:buFont typeface="+mj-lt"/>
              <a:buAutoNum type="romanUcPeriod"/>
            </a:pPr>
            <a:r>
              <a:rPr lang="tr-TR" sz="3200" dirty="0"/>
              <a:t>Yarattığı şeylerden gelebilecek kötülüklerden </a:t>
            </a:r>
            <a:r>
              <a:rPr lang="tr-TR" sz="3200" dirty="0" err="1"/>
              <a:t>Rabb’ine</a:t>
            </a:r>
            <a:r>
              <a:rPr lang="tr-TR" sz="3200" dirty="0"/>
              <a:t> sığınırım</a:t>
            </a:r>
          </a:p>
          <a:p>
            <a:pPr marL="1028700" lvl="1" indent="-571500" algn="l">
              <a:lnSpc>
                <a:spcPct val="100000"/>
              </a:lnSpc>
              <a:buFont typeface="+mj-lt"/>
              <a:buAutoNum type="romanUcPeriod"/>
            </a:pPr>
            <a:r>
              <a:rPr lang="tr-TR" sz="3200" dirty="0"/>
              <a:t>Karanlığı çöktüğü zaman gecenin şerrinden</a:t>
            </a:r>
          </a:p>
          <a:p>
            <a:pPr marL="1028700" lvl="1" indent="-571500" algn="l">
              <a:lnSpc>
                <a:spcPct val="100000"/>
              </a:lnSpc>
              <a:buFont typeface="+mj-lt"/>
              <a:buAutoNum type="romanUcPeriod"/>
            </a:pPr>
            <a:r>
              <a:rPr lang="tr-TR" sz="3200" dirty="0"/>
              <a:t>İnsanların kalplerine vesvese veren</a:t>
            </a:r>
          </a:p>
          <a:p>
            <a:pPr marL="1028700" lvl="1" indent="-571500" algn="l">
              <a:lnSpc>
                <a:spcPct val="100000"/>
              </a:lnSpc>
              <a:buFont typeface="+mj-lt"/>
              <a:buAutoNum type="romanUcPeriod"/>
            </a:pPr>
            <a:r>
              <a:rPr lang="tr-TR" sz="3200" dirty="0"/>
              <a:t>Kıskanç kişinin şerrinden!</a:t>
            </a:r>
          </a:p>
          <a:p>
            <a:pPr algn="l">
              <a:lnSpc>
                <a:spcPct val="100000"/>
              </a:lnSpc>
            </a:pPr>
            <a:r>
              <a:rPr lang="tr-TR" sz="3200" b="1" dirty="0"/>
              <a:t>1. Yukarıdakilerden hangisi Felak suresinin anlamında </a:t>
            </a:r>
            <a:r>
              <a:rPr lang="tr-TR" sz="3200" b="1" u="sng" dirty="0"/>
              <a:t>geçmez?</a:t>
            </a:r>
          </a:p>
        </p:txBody>
      </p:sp>
      <p:grpSp>
        <p:nvGrpSpPr>
          <p:cNvPr id="105" name="A"/>
          <p:cNvGrpSpPr/>
          <p:nvPr/>
        </p:nvGrpSpPr>
        <p:grpSpPr>
          <a:xfrm>
            <a:off x="540642" y="3208964"/>
            <a:ext cx="11527754" cy="543553"/>
            <a:chOff x="955343" y="3343700"/>
            <a:chExt cx="11527754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II, III</a:t>
              </a:r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427270" y="3103726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grpSp>
        <p:nvGrpSpPr>
          <p:cNvPr id="118" name="B"/>
          <p:cNvGrpSpPr/>
          <p:nvPr/>
        </p:nvGrpSpPr>
        <p:grpSpPr>
          <a:xfrm>
            <a:off x="531184" y="4878922"/>
            <a:ext cx="11527754" cy="543553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Yalnız III</a:t>
              </a: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499698" y="4109606"/>
            <a:ext cx="11527754" cy="543553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C997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IV, I,</a:t>
              </a:r>
              <a:r>
                <a:rPr kumimoji="0" lang="tr-TR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III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540642" y="5558580"/>
            <a:ext cx="11518296" cy="543553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200" dirty="0">
                  <a:solidFill>
                    <a:prstClr val="black"/>
                  </a:solidFill>
                  <a:latin typeface="Calibri" panose="020F0502020204030204"/>
                </a:rPr>
                <a:t>III, IV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459296" y="4765684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29" name="Dikdörtgen 128"/>
          <p:cNvSpPr/>
          <p:nvPr/>
        </p:nvSpPr>
        <p:spPr>
          <a:xfrm>
            <a:off x="368309" y="397916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372679" y="542731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63472"/>
            <a:ext cx="437317" cy="39452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75244"/>
            <a:ext cx="526199" cy="3936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  <p:bldP spid="1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34837" y="5518284"/>
            <a:ext cx="582662" cy="539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32" name="Dikdörtgen 131"/>
          <p:cNvSpPr/>
          <p:nvPr/>
        </p:nvSpPr>
        <p:spPr>
          <a:xfrm>
            <a:off x="153477" y="3703739"/>
            <a:ext cx="504966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33" name="Dikdörtgen 132"/>
          <p:cNvSpPr/>
          <p:nvPr/>
        </p:nvSpPr>
        <p:spPr>
          <a:xfrm>
            <a:off x="112533" y="4601428"/>
            <a:ext cx="504966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7" name="Dikdörtgen 126"/>
          <p:cNvSpPr/>
          <p:nvPr/>
        </p:nvSpPr>
        <p:spPr>
          <a:xfrm>
            <a:off x="167963" y="2853154"/>
            <a:ext cx="382138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22829" y="24557"/>
            <a:ext cx="12019073" cy="2668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r-TR" sz="4400" dirty="0">
                <a:solidFill>
                  <a:schemeClr val="tx1"/>
                </a:solidFill>
              </a:rPr>
              <a:t>2. </a:t>
            </a:r>
            <a:r>
              <a:rPr lang="tr-TR" sz="4400" b="1" dirty="0" err="1"/>
              <a:t>Muavvizeteyn</a:t>
            </a:r>
            <a:r>
              <a:rPr lang="tr-TR" sz="4400" dirty="0"/>
              <a:t> denilen sure çifti aşağıdakilerden hangisidir?</a:t>
            </a:r>
            <a:endParaRPr lang="tr-TR" sz="4400" dirty="0">
              <a:solidFill>
                <a:schemeClr val="tx1"/>
              </a:solidFill>
            </a:endParaRPr>
          </a:p>
        </p:txBody>
      </p:sp>
      <p:grpSp>
        <p:nvGrpSpPr>
          <p:cNvPr id="105" name="A"/>
          <p:cNvGrpSpPr/>
          <p:nvPr/>
        </p:nvGrpSpPr>
        <p:grpSpPr>
          <a:xfrm>
            <a:off x="540642" y="2839506"/>
            <a:ext cx="11513268" cy="543553"/>
            <a:chOff x="955343" y="3343699"/>
            <a:chExt cx="11513268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23271" y="3343699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/>
                <a:t>Nas- İhlas</a:t>
              </a:r>
              <a:endParaRPr lang="tr-TR" sz="3200" dirty="0"/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427270" y="273426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grpSp>
        <p:nvGrpSpPr>
          <p:cNvPr id="118" name="B"/>
          <p:cNvGrpSpPr/>
          <p:nvPr/>
        </p:nvGrpSpPr>
        <p:grpSpPr>
          <a:xfrm>
            <a:off x="526156" y="5521784"/>
            <a:ext cx="11527754" cy="543553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 dirty="0"/>
                <a:t>Nas-</a:t>
              </a:r>
              <a:r>
                <a:rPr lang="tr-TR" sz="3200" dirty="0" err="1"/>
                <a:t>Felak</a:t>
              </a:r>
              <a:endParaRPr lang="tr-TR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526156" y="3684151"/>
            <a:ext cx="11527754" cy="543553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 dirty="0"/>
                <a:t>Nas-Fatiha</a:t>
              </a: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526156" y="4591741"/>
            <a:ext cx="11518296" cy="543553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 dirty="0"/>
                <a:t>Nas-Kevser</a:t>
              </a: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412785" y="5422734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29" name="Dikdörtgen 128"/>
          <p:cNvSpPr/>
          <p:nvPr/>
        </p:nvSpPr>
        <p:spPr>
          <a:xfrm>
            <a:off x="344546" y="3601984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358193" y="4460480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63472"/>
            <a:ext cx="437317" cy="39452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75244"/>
            <a:ext cx="526199" cy="3936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930476" y="6250930"/>
            <a:ext cx="3001527" cy="4079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Kazanım testi (MEB)</a:t>
            </a:r>
          </a:p>
        </p:txBody>
      </p:sp>
      <p:sp>
        <p:nvSpPr>
          <p:cNvPr id="30" name="Yuvarlatılmış Dikdörtgen 29"/>
          <p:cNvSpPr/>
          <p:nvPr/>
        </p:nvSpPr>
        <p:spPr>
          <a:xfrm>
            <a:off x="9092635" y="2164167"/>
            <a:ext cx="3001527" cy="4820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Doğru cevabı tıklayınız</a:t>
            </a:r>
          </a:p>
        </p:txBody>
      </p:sp>
    </p:spTree>
    <p:extLst>
      <p:ext uri="{BB962C8B-B14F-4D97-AF65-F5344CB8AC3E}">
        <p14:creationId xmlns:p14="http://schemas.microsoft.com/office/powerpoint/2010/main" val="857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  <p:bldP spid="127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81348" y="4861234"/>
            <a:ext cx="582662" cy="539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32" name="Dikdörtgen 131"/>
          <p:cNvSpPr/>
          <p:nvPr/>
        </p:nvSpPr>
        <p:spPr>
          <a:xfrm>
            <a:off x="127019" y="4129194"/>
            <a:ext cx="504966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33" name="Dikdörtgen 132"/>
          <p:cNvSpPr/>
          <p:nvPr/>
        </p:nvSpPr>
        <p:spPr>
          <a:xfrm>
            <a:off x="127019" y="5568267"/>
            <a:ext cx="504966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7" name="Dikdörtgen 126"/>
          <p:cNvSpPr/>
          <p:nvPr/>
        </p:nvSpPr>
        <p:spPr>
          <a:xfrm>
            <a:off x="167963" y="3222611"/>
            <a:ext cx="382138" cy="50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27019" y="58695"/>
            <a:ext cx="12019073" cy="2976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</a:pPr>
            <a:r>
              <a:rPr lang="tr-TR" dirty="0">
                <a:solidFill>
                  <a:prstClr val="black"/>
                </a:solidFill>
              </a:rPr>
              <a:t>“De ki sabahın </a:t>
            </a:r>
            <a:r>
              <a:rPr lang="tr-TR" dirty="0" err="1">
                <a:solidFill>
                  <a:prstClr val="black"/>
                </a:solidFill>
              </a:rPr>
              <a:t>Rabb’ine</a:t>
            </a:r>
            <a:r>
              <a:rPr lang="tr-TR" dirty="0">
                <a:solidFill>
                  <a:prstClr val="black"/>
                </a:solidFill>
              </a:rPr>
              <a:t> sığınırım; yarattığı şeylerden gelebilecek kötülüklerden; karanlığı çöktüğü zaman gecenin şerrinden; düğümlere üfürenlerin şerrinden; bir de kıskandığı vakit kıskanç kişinin şerrinden!” (Felak suresi)  Bu sureden,</a:t>
            </a:r>
          </a:p>
          <a:p>
            <a:pPr marL="971550" lvl="1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tr-TR" sz="2400" dirty="0">
                <a:solidFill>
                  <a:prstClr val="black"/>
                </a:solidFill>
              </a:rPr>
              <a:t>Kötülüğe iyilikle karşılık verilmelidir.   </a:t>
            </a:r>
          </a:p>
          <a:p>
            <a:pPr marL="971550" lvl="1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tr-TR" sz="2400" dirty="0">
                <a:solidFill>
                  <a:prstClr val="black"/>
                </a:solidFill>
              </a:rPr>
              <a:t>İyilik yaygınlaştırılmalı, kötülük engellenmelidir. </a:t>
            </a:r>
          </a:p>
          <a:p>
            <a:pPr marL="971550" lvl="1" indent="-514350" algn="just">
              <a:lnSpc>
                <a:spcPct val="100000"/>
              </a:lnSpc>
              <a:buFont typeface="+mj-lt"/>
              <a:buAutoNum type="romanUcPeriod"/>
            </a:pPr>
            <a:r>
              <a:rPr lang="tr-TR" sz="2400" dirty="0">
                <a:solidFill>
                  <a:prstClr val="black"/>
                </a:solidFill>
              </a:rPr>
              <a:t>Kötülere ve kötülüklere karşı Allah’tan yardım istenmelidir.</a:t>
            </a:r>
          </a:p>
          <a:p>
            <a:pPr lvl="0" algn="l">
              <a:lnSpc>
                <a:spcPct val="100000"/>
              </a:lnSpc>
            </a:pPr>
            <a:r>
              <a:rPr lang="tr-TR" sz="2800" b="1" dirty="0">
                <a:solidFill>
                  <a:prstClr val="black"/>
                </a:solidFill>
              </a:rPr>
              <a:t>3. hususlarından hangilerine ulaşılabilir?</a:t>
            </a:r>
            <a:endParaRPr kumimoji="0" lang="tr-TR" sz="2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05" name="A"/>
          <p:cNvGrpSpPr/>
          <p:nvPr/>
        </p:nvGrpSpPr>
        <p:grpSpPr>
          <a:xfrm>
            <a:off x="540642" y="3208964"/>
            <a:ext cx="11527754" cy="543553"/>
            <a:chOff x="955343" y="3343700"/>
            <a:chExt cx="11527754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II, III</a:t>
              </a:r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427270" y="3103726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grpSp>
        <p:nvGrpSpPr>
          <p:cNvPr id="118" name="B"/>
          <p:cNvGrpSpPr/>
          <p:nvPr/>
        </p:nvGrpSpPr>
        <p:grpSpPr>
          <a:xfrm>
            <a:off x="531184" y="4878922"/>
            <a:ext cx="11527754" cy="543553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Yalnız III</a:t>
              </a: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499698" y="4109606"/>
            <a:ext cx="11527754" cy="543553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C997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I, III</a:t>
              </a: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540642" y="5558580"/>
            <a:ext cx="11518296" cy="543553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II, III</a:t>
              </a: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459296" y="4765684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29" name="Dikdörtgen 128"/>
          <p:cNvSpPr/>
          <p:nvPr/>
        </p:nvSpPr>
        <p:spPr>
          <a:xfrm>
            <a:off x="368309" y="397916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372679" y="542731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63472"/>
            <a:ext cx="437317" cy="39452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75244"/>
            <a:ext cx="526199" cy="3936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4930476" y="6250930"/>
            <a:ext cx="3001527" cy="4079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Kazanım testi (MEB)</a:t>
            </a:r>
          </a:p>
        </p:txBody>
      </p:sp>
    </p:spTree>
    <p:extLst>
      <p:ext uri="{BB962C8B-B14F-4D97-AF65-F5344CB8AC3E}">
        <p14:creationId xmlns:p14="http://schemas.microsoft.com/office/powerpoint/2010/main" val="7939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  <p:bldP spid="1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6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6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5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318112" y="1543352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83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6312" y="1905371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50551" y="2655903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1446404" y="3445281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1446404" y="4464470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1580443" y="4607399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1564156" y="3563033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2450551" y="3713423"/>
            <a:ext cx="18562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409292" y="4679495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t.me/</a:t>
            </a:r>
            <a:r>
              <a:rPr kumimoji="0" lang="en-US" sz="2400" b="0" i="0" u="none" strike="noStrike" kern="1200" cap="none" spc="31" normalizeH="0" baseline="0" noProof="0" dirty="0" err="1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Dindersimateryalcom</a:t>
            </a:r>
            <a:endParaRPr kumimoji="0" lang="en-US" sz="2400" b="0" i="0" u="none" strike="noStrike" kern="1200" cap="none" spc="31" normalizeH="0" baseline="0" noProof="0" dirty="0">
              <a:ln>
                <a:noFill/>
              </a:ln>
              <a:solidFill>
                <a:srgbClr val="4F4C4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5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1446404" y="2426092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1511469" y="2502975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27"/>
          <p:cNvSpPr/>
          <p:nvPr/>
        </p:nvSpPr>
        <p:spPr>
          <a:xfrm>
            <a:off x="2081265" y="4420149"/>
            <a:ext cx="1141304" cy="14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56" y="0"/>
                </a:moveTo>
                <a:lnTo>
                  <a:pt x="3243" y="0"/>
                </a:lnTo>
                <a:cubicBezTo>
                  <a:pt x="1453" y="4"/>
                  <a:pt x="4" y="1161"/>
                  <a:pt x="0" y="2589"/>
                </a:cubicBezTo>
                <a:lnTo>
                  <a:pt x="0" y="19012"/>
                </a:lnTo>
                <a:cubicBezTo>
                  <a:pt x="5" y="20440"/>
                  <a:pt x="1454" y="21596"/>
                  <a:pt x="3243" y="21600"/>
                </a:cubicBezTo>
                <a:lnTo>
                  <a:pt x="18356" y="21600"/>
                </a:lnTo>
                <a:cubicBezTo>
                  <a:pt x="20145" y="21597"/>
                  <a:pt x="21595" y="20440"/>
                  <a:pt x="21600" y="19012"/>
                </a:cubicBezTo>
                <a:lnTo>
                  <a:pt x="21600" y="2589"/>
                </a:lnTo>
                <a:cubicBezTo>
                  <a:pt x="21596" y="1160"/>
                  <a:pt x="20146" y="3"/>
                  <a:pt x="18356" y="0"/>
                </a:cubicBezTo>
                <a:close/>
                <a:moveTo>
                  <a:pt x="19487" y="19012"/>
                </a:moveTo>
                <a:cubicBezTo>
                  <a:pt x="19477" y="19507"/>
                  <a:pt x="18976" y="19907"/>
                  <a:pt x="18356" y="19915"/>
                </a:cubicBezTo>
                <a:lnTo>
                  <a:pt x="3243" y="19915"/>
                </a:lnTo>
                <a:cubicBezTo>
                  <a:pt x="2623" y="19906"/>
                  <a:pt x="2122" y="19507"/>
                  <a:pt x="2112" y="19012"/>
                </a:cubicBezTo>
                <a:lnTo>
                  <a:pt x="2112" y="2589"/>
                </a:lnTo>
                <a:cubicBezTo>
                  <a:pt x="2122" y="2094"/>
                  <a:pt x="2623" y="1695"/>
                  <a:pt x="3243" y="1687"/>
                </a:cubicBezTo>
                <a:lnTo>
                  <a:pt x="18356" y="1687"/>
                </a:lnTo>
                <a:cubicBezTo>
                  <a:pt x="18976" y="1695"/>
                  <a:pt x="19476" y="2094"/>
                  <a:pt x="19487" y="2589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29316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33"/>
          <p:cNvSpPr/>
          <p:nvPr/>
        </p:nvSpPr>
        <p:spPr>
          <a:xfrm>
            <a:off x="2082535" y="1356978"/>
            <a:ext cx="1141677" cy="1430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58" y="0"/>
                </a:moveTo>
                <a:lnTo>
                  <a:pt x="3250" y="0"/>
                </a:lnTo>
                <a:cubicBezTo>
                  <a:pt x="1455" y="0"/>
                  <a:pt x="0" y="1162"/>
                  <a:pt x="0" y="2595"/>
                </a:cubicBezTo>
                <a:lnTo>
                  <a:pt x="0" y="19011"/>
                </a:lnTo>
                <a:cubicBezTo>
                  <a:pt x="4" y="20442"/>
                  <a:pt x="1458" y="21600"/>
                  <a:pt x="3250" y="21600"/>
                </a:cubicBezTo>
                <a:lnTo>
                  <a:pt x="18358" y="21600"/>
                </a:lnTo>
                <a:cubicBezTo>
                  <a:pt x="20147" y="21596"/>
                  <a:pt x="21596" y="20439"/>
                  <a:pt x="21600" y="19011"/>
                </a:cubicBezTo>
                <a:lnTo>
                  <a:pt x="21600" y="2589"/>
                </a:lnTo>
                <a:cubicBezTo>
                  <a:pt x="21596" y="1161"/>
                  <a:pt x="20147" y="4"/>
                  <a:pt x="18358" y="0"/>
                </a:cubicBezTo>
                <a:close/>
                <a:moveTo>
                  <a:pt x="19489" y="19011"/>
                </a:moveTo>
                <a:cubicBezTo>
                  <a:pt x="19478" y="19506"/>
                  <a:pt x="18978" y="19905"/>
                  <a:pt x="18358" y="19914"/>
                </a:cubicBezTo>
                <a:lnTo>
                  <a:pt x="3250" y="19914"/>
                </a:lnTo>
                <a:cubicBezTo>
                  <a:pt x="2630" y="19906"/>
                  <a:pt x="2129" y="19506"/>
                  <a:pt x="2120" y="19011"/>
                </a:cubicBezTo>
                <a:lnTo>
                  <a:pt x="2120" y="2589"/>
                </a:lnTo>
                <a:cubicBezTo>
                  <a:pt x="2129" y="2094"/>
                  <a:pt x="2630" y="1694"/>
                  <a:pt x="3250" y="1686"/>
                </a:cubicBezTo>
                <a:lnTo>
                  <a:pt x="18358" y="1686"/>
                </a:lnTo>
                <a:cubicBezTo>
                  <a:pt x="18979" y="1694"/>
                  <a:pt x="19479" y="2094"/>
                  <a:pt x="19489" y="2589"/>
                </a:cubicBezTo>
                <a:close/>
              </a:path>
            </a:pathLst>
          </a:custGeom>
          <a:gradFill>
            <a:gsLst>
              <a:gs pos="22846">
                <a:srgbClr val="FF3847"/>
              </a:gs>
              <a:gs pos="63342">
                <a:srgbClr val="FF7D25"/>
              </a:gs>
              <a:gs pos="100000">
                <a:srgbClr val="FFC2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34"/>
          <p:cNvSpPr/>
          <p:nvPr/>
        </p:nvSpPr>
        <p:spPr>
          <a:xfrm>
            <a:off x="2083580" y="2875978"/>
            <a:ext cx="1141080" cy="14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57" y="0"/>
                </a:moveTo>
                <a:lnTo>
                  <a:pt x="3240" y="0"/>
                </a:lnTo>
                <a:cubicBezTo>
                  <a:pt x="1452" y="5"/>
                  <a:pt x="5" y="1161"/>
                  <a:pt x="0" y="2588"/>
                </a:cubicBezTo>
                <a:lnTo>
                  <a:pt x="0" y="19012"/>
                </a:lnTo>
                <a:cubicBezTo>
                  <a:pt x="5" y="20440"/>
                  <a:pt x="1455" y="21597"/>
                  <a:pt x="3245" y="21600"/>
                </a:cubicBezTo>
                <a:lnTo>
                  <a:pt x="18357" y="21600"/>
                </a:lnTo>
                <a:cubicBezTo>
                  <a:pt x="20146" y="21596"/>
                  <a:pt x="21595" y="20440"/>
                  <a:pt x="21600" y="19012"/>
                </a:cubicBezTo>
                <a:lnTo>
                  <a:pt x="21600" y="2588"/>
                </a:lnTo>
                <a:cubicBezTo>
                  <a:pt x="21595" y="1160"/>
                  <a:pt x="20146" y="4"/>
                  <a:pt x="18357" y="0"/>
                </a:cubicBezTo>
                <a:close/>
                <a:moveTo>
                  <a:pt x="19488" y="19012"/>
                </a:moveTo>
                <a:cubicBezTo>
                  <a:pt x="19477" y="19507"/>
                  <a:pt x="18977" y="19906"/>
                  <a:pt x="18357" y="19915"/>
                </a:cubicBezTo>
                <a:lnTo>
                  <a:pt x="3240" y="19915"/>
                </a:lnTo>
                <a:cubicBezTo>
                  <a:pt x="2620" y="19907"/>
                  <a:pt x="2119" y="19507"/>
                  <a:pt x="2109" y="19012"/>
                </a:cubicBezTo>
                <a:lnTo>
                  <a:pt x="2109" y="2588"/>
                </a:lnTo>
                <a:cubicBezTo>
                  <a:pt x="2119" y="2093"/>
                  <a:pt x="2620" y="1693"/>
                  <a:pt x="3240" y="1685"/>
                </a:cubicBezTo>
                <a:lnTo>
                  <a:pt x="18357" y="1685"/>
                </a:lnTo>
                <a:cubicBezTo>
                  <a:pt x="18977" y="1694"/>
                  <a:pt x="19477" y="2093"/>
                  <a:pt x="19488" y="2588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"/>
          <p:cNvGrpSpPr/>
          <p:nvPr/>
        </p:nvGrpSpPr>
        <p:grpSpPr>
          <a:xfrm>
            <a:off x="2333392" y="238694"/>
            <a:ext cx="7587685" cy="6209061"/>
            <a:chOff x="0" y="0"/>
            <a:chExt cx="4103117" cy="6209060"/>
          </a:xfrm>
        </p:grpSpPr>
        <p:sp>
          <p:nvSpPr>
            <p:cNvPr id="9" name="Freeform 336"/>
            <p:cNvSpPr/>
            <p:nvPr/>
          </p:nvSpPr>
          <p:spPr>
            <a:xfrm>
              <a:off x="0" y="74874"/>
              <a:ext cx="4103118" cy="613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92" y="0"/>
                  </a:moveTo>
                  <a:cubicBezTo>
                    <a:pt x="20653" y="0"/>
                    <a:pt x="20980" y="0"/>
                    <a:pt x="21217" y="0"/>
                  </a:cubicBezTo>
                  <a:cubicBezTo>
                    <a:pt x="21454" y="0"/>
                    <a:pt x="21600" y="0"/>
                    <a:pt x="21600" y="0"/>
                  </a:cubicBezTo>
                  <a:lnTo>
                    <a:pt x="21600" y="21600"/>
                  </a:lnTo>
                  <a:cubicBezTo>
                    <a:pt x="21600" y="21600"/>
                    <a:pt x="21454" y="21600"/>
                    <a:pt x="21217" y="21600"/>
                  </a:cubicBezTo>
                  <a:cubicBezTo>
                    <a:pt x="20980" y="21600"/>
                    <a:pt x="20653" y="21600"/>
                    <a:pt x="20292" y="21600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292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606867"/>
                </a:gs>
                <a:gs pos="79000">
                  <a:srgbClr val="222625"/>
                </a:gs>
              </a:gsLst>
              <a:lin ang="3514153" scaled="0"/>
            </a:gradFill>
            <a:ln w="6350" cap="flat">
              <a:solidFill>
                <a:srgbClr val="707473"/>
              </a:solidFill>
              <a:prstDash val="solid"/>
              <a:miter lim="800000"/>
            </a:ln>
            <a:effectLst>
              <a:outerShdw blurRad="241300" dist="1016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337"/>
            <p:cNvSpPr/>
            <p:nvPr/>
          </p:nvSpPr>
          <p:spPr>
            <a:xfrm>
              <a:off x="59283" y="233325"/>
              <a:ext cx="3896607" cy="565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0" y="0"/>
                  </a:moveTo>
                  <a:cubicBezTo>
                    <a:pt x="21345" y="0"/>
                    <a:pt x="21600" y="0"/>
                    <a:pt x="21600" y="0"/>
                  </a:cubicBezTo>
                  <a:lnTo>
                    <a:pt x="21600" y="21600"/>
                  </a:lnTo>
                  <a:cubicBezTo>
                    <a:pt x="21600" y="21600"/>
                    <a:pt x="21345" y="21600"/>
                    <a:pt x="21030" y="21600"/>
                  </a:cubicBezTo>
                  <a:lnTo>
                    <a:pt x="570" y="21600"/>
                  </a:lnTo>
                  <a:lnTo>
                    <a:pt x="570" y="0"/>
                  </a:lnTo>
                  <a:cubicBezTo>
                    <a:pt x="255" y="0"/>
                    <a:pt x="0" y="0"/>
                    <a:pt x="0" y="0"/>
                  </a:cubicBezTo>
                  <a:cubicBezTo>
                    <a:pt x="0" y="0"/>
                    <a:pt x="255" y="0"/>
                    <a:pt x="570" y="0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5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511"/>
            <p:cNvSpPr/>
            <p:nvPr/>
          </p:nvSpPr>
          <p:spPr>
            <a:xfrm>
              <a:off x="121499" y="297182"/>
              <a:ext cx="191351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512"/>
            <p:cNvSpPr/>
            <p:nvPr/>
          </p:nvSpPr>
          <p:spPr>
            <a:xfrm>
              <a:off x="131805" y="297182"/>
              <a:ext cx="170738" cy="170738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513"/>
            <p:cNvSpPr/>
            <p:nvPr/>
          </p:nvSpPr>
          <p:spPr>
            <a:xfrm>
              <a:off x="142934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14"/>
            <p:cNvSpPr/>
            <p:nvPr/>
          </p:nvSpPr>
          <p:spPr>
            <a:xfrm>
              <a:off x="230094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515"/>
            <p:cNvSpPr/>
            <p:nvPr/>
          </p:nvSpPr>
          <p:spPr>
            <a:xfrm>
              <a:off x="397246" y="297182"/>
              <a:ext cx="191351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516"/>
            <p:cNvSpPr/>
            <p:nvPr/>
          </p:nvSpPr>
          <p:spPr>
            <a:xfrm>
              <a:off x="407553" y="297182"/>
              <a:ext cx="170737" cy="170738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517"/>
            <p:cNvSpPr/>
            <p:nvPr/>
          </p:nvSpPr>
          <p:spPr>
            <a:xfrm>
              <a:off x="418681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518"/>
            <p:cNvSpPr/>
            <p:nvPr/>
          </p:nvSpPr>
          <p:spPr>
            <a:xfrm>
              <a:off x="505841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519"/>
            <p:cNvSpPr/>
            <p:nvPr/>
          </p:nvSpPr>
          <p:spPr>
            <a:xfrm>
              <a:off x="673589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520"/>
            <p:cNvSpPr/>
            <p:nvPr/>
          </p:nvSpPr>
          <p:spPr>
            <a:xfrm>
              <a:off x="683897" y="297182"/>
              <a:ext cx="170737" cy="170738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521"/>
            <p:cNvSpPr/>
            <p:nvPr/>
          </p:nvSpPr>
          <p:spPr>
            <a:xfrm>
              <a:off x="69502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522"/>
            <p:cNvSpPr/>
            <p:nvPr/>
          </p:nvSpPr>
          <p:spPr>
            <a:xfrm>
              <a:off x="78218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523"/>
            <p:cNvSpPr/>
            <p:nvPr/>
          </p:nvSpPr>
          <p:spPr>
            <a:xfrm>
              <a:off x="947843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524"/>
            <p:cNvSpPr/>
            <p:nvPr/>
          </p:nvSpPr>
          <p:spPr>
            <a:xfrm>
              <a:off x="958121" y="297120"/>
              <a:ext cx="170589" cy="170590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525"/>
            <p:cNvSpPr/>
            <p:nvPr/>
          </p:nvSpPr>
          <p:spPr>
            <a:xfrm>
              <a:off x="969204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526"/>
            <p:cNvSpPr/>
            <p:nvPr/>
          </p:nvSpPr>
          <p:spPr>
            <a:xfrm>
              <a:off x="1056364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527"/>
            <p:cNvSpPr/>
            <p:nvPr/>
          </p:nvSpPr>
          <p:spPr>
            <a:xfrm>
              <a:off x="1224860" y="297182"/>
              <a:ext cx="191351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528"/>
            <p:cNvSpPr/>
            <p:nvPr/>
          </p:nvSpPr>
          <p:spPr>
            <a:xfrm>
              <a:off x="1223423" y="292371"/>
              <a:ext cx="170623" cy="170624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529"/>
            <p:cNvSpPr/>
            <p:nvPr/>
          </p:nvSpPr>
          <p:spPr>
            <a:xfrm>
              <a:off x="1246220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530"/>
            <p:cNvSpPr/>
            <p:nvPr/>
          </p:nvSpPr>
          <p:spPr>
            <a:xfrm>
              <a:off x="133345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40" y="21600"/>
                    <a:pt x="10800" y="21600"/>
                  </a:cubicBezTo>
                  <a:cubicBezTo>
                    <a:pt x="4860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531"/>
            <p:cNvSpPr/>
            <p:nvPr/>
          </p:nvSpPr>
          <p:spPr>
            <a:xfrm>
              <a:off x="1498888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532"/>
            <p:cNvSpPr/>
            <p:nvPr/>
          </p:nvSpPr>
          <p:spPr>
            <a:xfrm>
              <a:off x="1509419" y="297182"/>
              <a:ext cx="170588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33"/>
            <p:cNvSpPr/>
            <p:nvPr/>
          </p:nvSpPr>
          <p:spPr>
            <a:xfrm>
              <a:off x="1520398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534"/>
            <p:cNvSpPr/>
            <p:nvPr/>
          </p:nvSpPr>
          <p:spPr>
            <a:xfrm>
              <a:off x="1607634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535"/>
            <p:cNvSpPr/>
            <p:nvPr/>
          </p:nvSpPr>
          <p:spPr>
            <a:xfrm>
              <a:off x="1781805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536"/>
            <p:cNvSpPr/>
            <p:nvPr/>
          </p:nvSpPr>
          <p:spPr>
            <a:xfrm>
              <a:off x="1792187" y="297182"/>
              <a:ext cx="170588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37"/>
            <p:cNvSpPr/>
            <p:nvPr/>
          </p:nvSpPr>
          <p:spPr>
            <a:xfrm>
              <a:off x="180316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60" y="0"/>
                    <a:pt x="10800" y="0"/>
                  </a:cubicBezTo>
                  <a:cubicBezTo>
                    <a:pt x="16740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538"/>
            <p:cNvSpPr/>
            <p:nvPr/>
          </p:nvSpPr>
          <p:spPr>
            <a:xfrm>
              <a:off x="189032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539"/>
            <p:cNvSpPr/>
            <p:nvPr/>
          </p:nvSpPr>
          <p:spPr>
            <a:xfrm>
              <a:off x="2053146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540"/>
            <p:cNvSpPr/>
            <p:nvPr/>
          </p:nvSpPr>
          <p:spPr>
            <a:xfrm>
              <a:off x="2063378" y="297182"/>
              <a:ext cx="170737" cy="170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5" extrusionOk="0">
                  <a:moveTo>
                    <a:pt x="21590" y="10788"/>
                  </a:moveTo>
                  <a:cubicBezTo>
                    <a:pt x="21595" y="16751"/>
                    <a:pt x="16766" y="21590"/>
                    <a:pt x="10804" y="21595"/>
                  </a:cubicBezTo>
                  <a:cubicBezTo>
                    <a:pt x="4843" y="21600"/>
                    <a:pt x="5" y="16770"/>
                    <a:pt x="0" y="10807"/>
                  </a:cubicBezTo>
                  <a:cubicBezTo>
                    <a:pt x="-5" y="4844"/>
                    <a:pt x="4824" y="5"/>
                    <a:pt x="10786" y="0"/>
                  </a:cubicBezTo>
                  <a:cubicBezTo>
                    <a:pt x="10792" y="0"/>
                    <a:pt x="10798" y="0"/>
                    <a:pt x="10804" y="0"/>
                  </a:cubicBezTo>
                  <a:cubicBezTo>
                    <a:pt x="16761" y="0"/>
                    <a:pt x="21590" y="4830"/>
                    <a:pt x="21590" y="10788"/>
                  </a:cubicBezTo>
                  <a:close/>
                </a:path>
              </a:pathLst>
            </a:cu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541"/>
            <p:cNvSpPr/>
            <p:nvPr/>
          </p:nvSpPr>
          <p:spPr>
            <a:xfrm>
              <a:off x="207450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542"/>
            <p:cNvSpPr/>
            <p:nvPr/>
          </p:nvSpPr>
          <p:spPr>
            <a:xfrm>
              <a:off x="2161667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60" y="0"/>
                    <a:pt x="10800" y="0"/>
                  </a:cubicBezTo>
                  <a:cubicBezTo>
                    <a:pt x="16740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543"/>
            <p:cNvSpPr/>
            <p:nvPr/>
          </p:nvSpPr>
          <p:spPr>
            <a:xfrm>
              <a:off x="2331581" y="297182"/>
              <a:ext cx="191351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544"/>
            <p:cNvSpPr/>
            <p:nvPr/>
          </p:nvSpPr>
          <p:spPr>
            <a:xfrm>
              <a:off x="2341813" y="297182"/>
              <a:ext cx="170737" cy="170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5" extrusionOk="0">
                  <a:moveTo>
                    <a:pt x="21590" y="10788"/>
                  </a:moveTo>
                  <a:cubicBezTo>
                    <a:pt x="21595" y="16751"/>
                    <a:pt x="16766" y="21590"/>
                    <a:pt x="10804" y="21595"/>
                  </a:cubicBezTo>
                  <a:cubicBezTo>
                    <a:pt x="4843" y="21600"/>
                    <a:pt x="5" y="16770"/>
                    <a:pt x="0" y="10807"/>
                  </a:cubicBezTo>
                  <a:cubicBezTo>
                    <a:pt x="-5" y="4844"/>
                    <a:pt x="4824" y="5"/>
                    <a:pt x="10786" y="0"/>
                  </a:cubicBezTo>
                  <a:cubicBezTo>
                    <a:pt x="10792" y="0"/>
                    <a:pt x="10798" y="0"/>
                    <a:pt x="10804" y="0"/>
                  </a:cubicBezTo>
                  <a:cubicBezTo>
                    <a:pt x="16761" y="0"/>
                    <a:pt x="21590" y="4830"/>
                    <a:pt x="21590" y="10788"/>
                  </a:cubicBezTo>
                  <a:close/>
                </a:path>
              </a:pathLst>
            </a:cu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545"/>
            <p:cNvSpPr/>
            <p:nvPr/>
          </p:nvSpPr>
          <p:spPr>
            <a:xfrm>
              <a:off x="2352942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46"/>
            <p:cNvSpPr/>
            <p:nvPr/>
          </p:nvSpPr>
          <p:spPr>
            <a:xfrm>
              <a:off x="2440102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47"/>
            <p:cNvSpPr/>
            <p:nvPr/>
          </p:nvSpPr>
          <p:spPr>
            <a:xfrm>
              <a:off x="2604266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48"/>
            <p:cNvSpPr/>
            <p:nvPr/>
          </p:nvSpPr>
          <p:spPr>
            <a:xfrm>
              <a:off x="2614722" y="297182"/>
              <a:ext cx="170587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49"/>
            <p:cNvSpPr/>
            <p:nvPr/>
          </p:nvSpPr>
          <p:spPr>
            <a:xfrm>
              <a:off x="262577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40" y="21600"/>
                    <a:pt x="10800" y="21600"/>
                  </a:cubicBezTo>
                  <a:cubicBezTo>
                    <a:pt x="4860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50"/>
            <p:cNvSpPr/>
            <p:nvPr/>
          </p:nvSpPr>
          <p:spPr>
            <a:xfrm>
              <a:off x="271293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51"/>
            <p:cNvSpPr/>
            <p:nvPr/>
          </p:nvSpPr>
          <p:spPr>
            <a:xfrm>
              <a:off x="2878519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52"/>
            <p:cNvSpPr/>
            <p:nvPr/>
          </p:nvSpPr>
          <p:spPr>
            <a:xfrm>
              <a:off x="2888945" y="297246"/>
              <a:ext cx="170589" cy="170590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53"/>
            <p:cNvSpPr/>
            <p:nvPr/>
          </p:nvSpPr>
          <p:spPr>
            <a:xfrm>
              <a:off x="2900178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54"/>
            <p:cNvSpPr/>
            <p:nvPr/>
          </p:nvSpPr>
          <p:spPr>
            <a:xfrm>
              <a:off x="298711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55"/>
            <p:cNvSpPr/>
            <p:nvPr/>
          </p:nvSpPr>
          <p:spPr>
            <a:xfrm>
              <a:off x="3156133" y="297182"/>
              <a:ext cx="191351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6"/>
            <p:cNvSpPr/>
            <p:nvPr/>
          </p:nvSpPr>
          <p:spPr>
            <a:xfrm>
              <a:off x="3166527" y="297331"/>
              <a:ext cx="170589" cy="170590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57"/>
            <p:cNvSpPr/>
            <p:nvPr/>
          </p:nvSpPr>
          <p:spPr>
            <a:xfrm>
              <a:off x="3177569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58"/>
            <p:cNvSpPr/>
            <p:nvPr/>
          </p:nvSpPr>
          <p:spPr>
            <a:xfrm>
              <a:off x="3264729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59"/>
            <p:cNvSpPr/>
            <p:nvPr/>
          </p:nvSpPr>
          <p:spPr>
            <a:xfrm>
              <a:off x="3434494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60"/>
            <p:cNvSpPr/>
            <p:nvPr/>
          </p:nvSpPr>
          <p:spPr>
            <a:xfrm>
              <a:off x="3444842" y="297176"/>
              <a:ext cx="170589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561"/>
            <p:cNvSpPr/>
            <p:nvPr/>
          </p:nvSpPr>
          <p:spPr>
            <a:xfrm>
              <a:off x="345585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562"/>
            <p:cNvSpPr/>
            <p:nvPr/>
          </p:nvSpPr>
          <p:spPr>
            <a:xfrm>
              <a:off x="354301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563"/>
            <p:cNvSpPr/>
            <p:nvPr/>
          </p:nvSpPr>
          <p:spPr>
            <a:xfrm>
              <a:off x="3709643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564"/>
            <p:cNvSpPr/>
            <p:nvPr/>
          </p:nvSpPr>
          <p:spPr>
            <a:xfrm>
              <a:off x="3720044" y="297110"/>
              <a:ext cx="170590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565"/>
            <p:cNvSpPr/>
            <p:nvPr/>
          </p:nvSpPr>
          <p:spPr>
            <a:xfrm>
              <a:off x="3731079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566"/>
            <p:cNvSpPr/>
            <p:nvPr/>
          </p:nvSpPr>
          <p:spPr>
            <a:xfrm>
              <a:off x="3818239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"/>
          <p:cNvGrpSpPr/>
          <p:nvPr/>
        </p:nvGrpSpPr>
        <p:grpSpPr>
          <a:xfrm>
            <a:off x="2707616" y="1667897"/>
            <a:ext cx="7101809" cy="1091317"/>
            <a:chOff x="-1" y="0"/>
            <a:chExt cx="6349846" cy="1091316"/>
          </a:xfrm>
        </p:grpSpPr>
        <p:pic>
          <p:nvPicPr>
            <p:cNvPr id="68" name="TinyPPT_15.png" descr="TinyPPT_15.png"/>
            <p:cNvPicPr>
              <a:picLocks/>
            </p:cNvPicPr>
            <p:nvPr/>
          </p:nvPicPr>
          <p:blipFill>
            <a:blip r:embed="rId2"/>
            <a:srcRect l="8143" t="4699" r="8143" b="9791"/>
            <a:stretch>
              <a:fillRect/>
            </a:stretch>
          </p:blipFill>
          <p:spPr>
            <a:xfrm>
              <a:off x="-1" y="9524"/>
              <a:ext cx="6349846" cy="108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" name="Freeform 366"/>
            <p:cNvSpPr/>
            <p:nvPr/>
          </p:nvSpPr>
          <p:spPr>
            <a:xfrm>
              <a:off x="310582" y="0"/>
              <a:ext cx="5488938" cy="9086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"/>
          <p:cNvGrpSpPr/>
          <p:nvPr/>
        </p:nvGrpSpPr>
        <p:grpSpPr>
          <a:xfrm>
            <a:off x="2697690" y="3178105"/>
            <a:ext cx="7031431" cy="1091317"/>
            <a:chOff x="0" y="0"/>
            <a:chExt cx="3827629" cy="1091315"/>
          </a:xfrm>
        </p:grpSpPr>
        <p:pic>
          <p:nvPicPr>
            <p:cNvPr id="71" name="TinyPPT_15.png" descr="TinyPPT_15.png"/>
            <p:cNvPicPr>
              <a:picLocks/>
            </p:cNvPicPr>
            <p:nvPr/>
          </p:nvPicPr>
          <p:blipFill>
            <a:blip r:embed="rId2"/>
            <a:srcRect l="8143" t="4699" r="8143" b="9791"/>
            <a:stretch>
              <a:fillRect/>
            </a:stretch>
          </p:blipFill>
          <p:spPr>
            <a:xfrm>
              <a:off x="0" y="9524"/>
              <a:ext cx="3827630" cy="108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" name="Freeform 366"/>
            <p:cNvSpPr/>
            <p:nvPr/>
          </p:nvSpPr>
          <p:spPr>
            <a:xfrm>
              <a:off x="310582" y="0"/>
              <a:ext cx="3213962" cy="9086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"/>
          <p:cNvGrpSpPr/>
          <p:nvPr/>
        </p:nvGrpSpPr>
        <p:grpSpPr>
          <a:xfrm>
            <a:off x="2752111" y="4758881"/>
            <a:ext cx="7006097" cy="1091317"/>
            <a:chOff x="0" y="0"/>
            <a:chExt cx="3827629" cy="1091315"/>
          </a:xfrm>
        </p:grpSpPr>
        <p:pic>
          <p:nvPicPr>
            <p:cNvPr id="74" name="TinyPPT_15.png" descr="TinyPPT_15.png"/>
            <p:cNvPicPr>
              <a:picLocks/>
            </p:cNvPicPr>
            <p:nvPr/>
          </p:nvPicPr>
          <p:blipFill>
            <a:blip r:embed="rId2"/>
            <a:srcRect l="8143" t="4699" r="8143" b="9791"/>
            <a:stretch>
              <a:fillRect/>
            </a:stretch>
          </p:blipFill>
          <p:spPr>
            <a:xfrm>
              <a:off x="0" y="9524"/>
              <a:ext cx="3827630" cy="108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" name="Freeform 366"/>
            <p:cNvSpPr/>
            <p:nvPr/>
          </p:nvSpPr>
          <p:spPr>
            <a:xfrm>
              <a:off x="310582" y="0"/>
              <a:ext cx="3213962" cy="9086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 425"/>
          <p:cNvSpPr/>
          <p:nvPr/>
        </p:nvSpPr>
        <p:spPr>
          <a:xfrm>
            <a:off x="2140791" y="3107362"/>
            <a:ext cx="1689242" cy="981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7016" y="19956"/>
                </a:moveTo>
                <a:cubicBezTo>
                  <a:pt x="16524" y="20864"/>
                  <a:pt x="15533" y="21600"/>
                  <a:pt x="14815" y="21600"/>
                </a:cubicBezTo>
                <a:lnTo>
                  <a:pt x="1307" y="21600"/>
                </a:lnTo>
                <a:cubicBezTo>
                  <a:pt x="586" y="21596"/>
                  <a:pt x="2" y="20585"/>
                  <a:pt x="0" y="19337"/>
                </a:cubicBezTo>
                <a:lnTo>
                  <a:pt x="0" y="2262"/>
                </a:lnTo>
                <a:cubicBezTo>
                  <a:pt x="2" y="1013"/>
                  <a:pt x="586" y="3"/>
                  <a:pt x="1307" y="0"/>
                </a:cubicBezTo>
                <a:lnTo>
                  <a:pt x="14815" y="0"/>
                </a:lnTo>
                <a:cubicBezTo>
                  <a:pt x="15533" y="0"/>
                  <a:pt x="16524" y="738"/>
                  <a:pt x="17021" y="1644"/>
                </a:cubicBezTo>
                <a:lnTo>
                  <a:pt x="21104" y="9091"/>
                </a:lnTo>
                <a:cubicBezTo>
                  <a:pt x="21597" y="10019"/>
                  <a:pt x="21600" y="11444"/>
                  <a:pt x="21111" y="12378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428"/>
          <p:cNvSpPr/>
          <p:nvPr/>
        </p:nvSpPr>
        <p:spPr>
          <a:xfrm>
            <a:off x="2138625" y="4651532"/>
            <a:ext cx="1689344" cy="98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7014" y="19956"/>
                </a:moveTo>
                <a:cubicBezTo>
                  <a:pt x="16524" y="20865"/>
                  <a:pt x="15533" y="21600"/>
                  <a:pt x="14814" y="21600"/>
                </a:cubicBezTo>
                <a:lnTo>
                  <a:pt x="1307" y="21600"/>
                </a:lnTo>
                <a:cubicBezTo>
                  <a:pt x="586" y="21595"/>
                  <a:pt x="3" y="20585"/>
                  <a:pt x="0" y="19337"/>
                </a:cubicBezTo>
                <a:lnTo>
                  <a:pt x="0" y="2262"/>
                </a:lnTo>
                <a:cubicBezTo>
                  <a:pt x="3" y="1014"/>
                  <a:pt x="587" y="4"/>
                  <a:pt x="1307" y="0"/>
                </a:cubicBezTo>
                <a:lnTo>
                  <a:pt x="14814" y="0"/>
                </a:lnTo>
                <a:cubicBezTo>
                  <a:pt x="15533" y="0"/>
                  <a:pt x="16524" y="738"/>
                  <a:pt x="17021" y="1644"/>
                </a:cubicBezTo>
                <a:lnTo>
                  <a:pt x="21104" y="9091"/>
                </a:lnTo>
                <a:cubicBezTo>
                  <a:pt x="21597" y="10018"/>
                  <a:pt x="21600" y="11444"/>
                  <a:pt x="21110" y="12378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29316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 423"/>
          <p:cNvSpPr/>
          <p:nvPr/>
        </p:nvSpPr>
        <p:spPr>
          <a:xfrm>
            <a:off x="2127401" y="1549155"/>
            <a:ext cx="1689215" cy="9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7015" y="19949"/>
                </a:moveTo>
                <a:cubicBezTo>
                  <a:pt x="16524" y="20857"/>
                  <a:pt x="15534" y="21600"/>
                  <a:pt x="14815" y="21600"/>
                </a:cubicBezTo>
                <a:lnTo>
                  <a:pt x="1308" y="21600"/>
                </a:lnTo>
                <a:cubicBezTo>
                  <a:pt x="586" y="21597"/>
                  <a:pt x="2" y="20586"/>
                  <a:pt x="0" y="19338"/>
                </a:cubicBezTo>
                <a:lnTo>
                  <a:pt x="0" y="2262"/>
                </a:lnTo>
                <a:cubicBezTo>
                  <a:pt x="2" y="1014"/>
                  <a:pt x="586" y="3"/>
                  <a:pt x="1308" y="0"/>
                </a:cubicBezTo>
                <a:lnTo>
                  <a:pt x="14815" y="0"/>
                </a:lnTo>
                <a:cubicBezTo>
                  <a:pt x="15534" y="0"/>
                  <a:pt x="16524" y="738"/>
                  <a:pt x="17022" y="1643"/>
                </a:cubicBezTo>
                <a:lnTo>
                  <a:pt x="21105" y="9086"/>
                </a:lnTo>
                <a:cubicBezTo>
                  <a:pt x="21597" y="10013"/>
                  <a:pt x="21600" y="11438"/>
                  <a:pt x="21111" y="12371"/>
                </a:cubicBezTo>
                <a:close/>
              </a:path>
            </a:pathLst>
          </a:custGeom>
          <a:gradFill>
            <a:gsLst>
              <a:gs pos="22846">
                <a:srgbClr val="FF3847"/>
              </a:gs>
              <a:gs pos="63342">
                <a:srgbClr val="FF7D25"/>
              </a:gs>
              <a:gs pos="100000">
                <a:srgbClr val="FFC2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Picture1.png" descr="Picture1.png"/>
          <p:cNvPicPr>
            <a:picLocks/>
          </p:cNvPicPr>
          <p:nvPr/>
        </p:nvPicPr>
        <p:blipFill>
          <a:blip r:embed="rId3">
            <a:alphaModFix amt="59159"/>
          </a:blip>
          <a:srcRect b="1014"/>
          <a:stretch>
            <a:fillRect/>
          </a:stretch>
        </p:blipFill>
        <p:spPr>
          <a:xfrm rot="16200000" flipH="1">
            <a:off x="2732285" y="1685473"/>
            <a:ext cx="76062" cy="1498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icture1.png" descr="Picture1.png"/>
          <p:cNvPicPr>
            <a:picLocks/>
          </p:cNvPicPr>
          <p:nvPr/>
        </p:nvPicPr>
        <p:blipFill>
          <a:blip r:embed="rId3">
            <a:alphaModFix amt="59159"/>
          </a:blip>
          <a:srcRect b="1014"/>
          <a:stretch>
            <a:fillRect/>
          </a:stretch>
        </p:blipFill>
        <p:spPr>
          <a:xfrm rot="16200000" flipH="1">
            <a:off x="2735243" y="3198068"/>
            <a:ext cx="76061" cy="1498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icture1.png" descr="Picture1.png"/>
          <p:cNvPicPr>
            <a:picLocks/>
          </p:cNvPicPr>
          <p:nvPr/>
        </p:nvPicPr>
        <p:blipFill>
          <a:blip r:embed="rId3">
            <a:alphaModFix amt="59159"/>
          </a:blip>
          <a:srcRect b="1014"/>
          <a:stretch>
            <a:fillRect/>
          </a:stretch>
        </p:blipFill>
        <p:spPr>
          <a:xfrm rot="16200000" flipH="1">
            <a:off x="2757086" y="4741592"/>
            <a:ext cx="76061" cy="1498712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TextBox 52"/>
          <p:cNvSpPr txBox="1"/>
          <p:nvPr/>
        </p:nvSpPr>
        <p:spPr>
          <a:xfrm>
            <a:off x="3532863" y="1721546"/>
            <a:ext cx="59718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113: 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Kur’an’ın 113. suresidir.</a:t>
            </a:r>
          </a:p>
        </p:txBody>
      </p:sp>
      <p:sp>
        <p:nvSpPr>
          <p:cNvPr id="83" name="TextBox 52"/>
          <p:cNvSpPr txBox="1"/>
          <p:nvPr/>
        </p:nvSpPr>
        <p:spPr>
          <a:xfrm>
            <a:off x="3767227" y="3192714"/>
            <a:ext cx="537683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algn="ctr"/>
            <a:r>
              <a:rPr lang="tr-TR" sz="2400" b="1" dirty="0" err="1"/>
              <a:t>Muavvizeteyn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lang="tr-TR" sz="2400" dirty="0" err="1"/>
              <a:t>Felak</a:t>
            </a:r>
            <a:r>
              <a:rPr lang="tr-TR" sz="2400" dirty="0"/>
              <a:t> ve nas surelerine iki koruyucu anlamında </a:t>
            </a:r>
            <a:r>
              <a:rPr lang="tr-TR" sz="2400" dirty="0" err="1"/>
              <a:t>Muavvizeteyn</a:t>
            </a:r>
            <a:r>
              <a:rPr lang="tr-TR" sz="2400" dirty="0"/>
              <a:t> denir.</a:t>
            </a:r>
          </a:p>
        </p:txBody>
      </p:sp>
      <p:sp>
        <p:nvSpPr>
          <p:cNvPr id="84" name="TextBox 52"/>
          <p:cNvSpPr txBox="1"/>
          <p:nvPr/>
        </p:nvSpPr>
        <p:spPr>
          <a:xfrm>
            <a:off x="3941156" y="4697838"/>
            <a:ext cx="549791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rPr lang="tr-TR" sz="2800" b="1" dirty="0"/>
              <a:t>Felak: </a:t>
            </a:r>
            <a:r>
              <a:rPr lang="tr-TR" sz="2800" dirty="0"/>
              <a:t>Sabah, sabahın aydınlığı demektir</a:t>
            </a:r>
            <a:r>
              <a:rPr lang="tr-TR" dirty="0"/>
              <a:t>.</a:t>
            </a:r>
            <a:endParaRPr kumimoji="0" sz="320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85" name="Group"/>
          <p:cNvGrpSpPr/>
          <p:nvPr/>
        </p:nvGrpSpPr>
        <p:grpSpPr>
          <a:xfrm>
            <a:off x="3458978" y="866540"/>
            <a:ext cx="6011698" cy="646329"/>
            <a:chOff x="-1297353" y="170060"/>
            <a:chExt cx="6011694" cy="646328"/>
          </a:xfrm>
        </p:grpSpPr>
        <p:sp>
          <p:nvSpPr>
            <p:cNvPr id="86" name="TextBox 52"/>
            <p:cNvSpPr txBox="1"/>
            <p:nvPr/>
          </p:nvSpPr>
          <p:spPr>
            <a:xfrm>
              <a:off x="-1297353" y="170060"/>
              <a:ext cx="60116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100">
                  <a:solidFill>
                    <a:srgbClr val="000000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600" dirty="0">
                  <a:latin typeface="Calibri" panose="020F0502020204030204"/>
                </a:rPr>
                <a:t>Felak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Suresi İlgili Bilgiler 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"/>
            <p:cNvGrpSpPr/>
            <p:nvPr/>
          </p:nvGrpSpPr>
          <p:grpSpPr>
            <a:xfrm>
              <a:off x="-790843" y="239414"/>
              <a:ext cx="4998067" cy="519890"/>
              <a:chOff x="-1024367" y="169730"/>
              <a:chExt cx="4998063" cy="519889"/>
            </a:xfrm>
          </p:grpSpPr>
          <p:sp>
            <p:nvSpPr>
              <p:cNvPr id="88" name="Line"/>
              <p:cNvSpPr/>
              <p:nvPr/>
            </p:nvSpPr>
            <p:spPr>
              <a:xfrm>
                <a:off x="-1024367" y="169730"/>
                <a:ext cx="4998063" cy="19907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Line"/>
              <p:cNvSpPr/>
              <p:nvPr/>
            </p:nvSpPr>
            <p:spPr>
              <a:xfrm>
                <a:off x="-1024367" y="671108"/>
                <a:ext cx="4998063" cy="1851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22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67" grpId="0" animBg="1" advAuto="0"/>
      <p:bldP spid="70" grpId="0" animBg="1" advAuto="0"/>
      <p:bldP spid="73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  <p:bldP spid="81" grpId="0" animBg="1" advAuto="0"/>
      <p:bldP spid="82" grpId="0" animBg="1" advAuto="0"/>
      <p:bldP spid="83" grpId="0" animBg="1" advAuto="0"/>
      <p:bldP spid="84" grpId="0" animBg="1" advAuto="0"/>
      <p:bldP spid="8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>
            <a:hlinkClick r:id="rId2"/>
          </p:cNvPr>
          <p:cNvSpPr/>
          <p:nvPr/>
        </p:nvSpPr>
        <p:spPr>
          <a:xfrm>
            <a:off x="1436916" y="4484915"/>
            <a:ext cx="8810170" cy="986971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Kur’an-ı Kerim’den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Felak suresini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bulalım. 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9028138" y="4818743"/>
            <a:ext cx="1799519" cy="1821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91" y="1255486"/>
            <a:ext cx="5837464" cy="2794000"/>
          </a:xfrm>
          <a:prstGeom prst="rect">
            <a:avLst/>
          </a:prstGeom>
        </p:spPr>
      </p:pic>
      <p:sp>
        <p:nvSpPr>
          <p:cNvPr id="27" name="Google Shape;1420;p32"/>
          <p:cNvSpPr/>
          <p:nvPr/>
        </p:nvSpPr>
        <p:spPr>
          <a:xfrm rot="16200000">
            <a:off x="8374746" y="158204"/>
            <a:ext cx="1825895" cy="4728756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rgbClr val="344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grpSp>
        <p:nvGrpSpPr>
          <p:cNvPr id="30" name="Google Shape;1423;p32"/>
          <p:cNvGrpSpPr/>
          <p:nvPr/>
        </p:nvGrpSpPr>
        <p:grpSpPr>
          <a:xfrm>
            <a:off x="6344069" y="2075542"/>
            <a:ext cx="1196101" cy="1007342"/>
            <a:chOff x="6443250" y="3874618"/>
            <a:chExt cx="850500" cy="698400"/>
          </a:xfrm>
        </p:grpSpPr>
        <p:sp>
          <p:nvSpPr>
            <p:cNvPr id="32" name="Google Shape;1424;p32"/>
            <p:cNvSpPr/>
            <p:nvPr/>
          </p:nvSpPr>
          <p:spPr>
            <a:xfrm flipH="1">
              <a:off x="6443250" y="3874618"/>
              <a:ext cx="850500" cy="69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grpSp>
          <p:nvGrpSpPr>
            <p:cNvPr id="33" name="Google Shape;1425;p32"/>
            <p:cNvGrpSpPr/>
            <p:nvPr/>
          </p:nvGrpSpPr>
          <p:grpSpPr>
            <a:xfrm>
              <a:off x="6525446" y="3985700"/>
              <a:ext cx="686089" cy="456605"/>
              <a:chOff x="3625816" y="1218498"/>
              <a:chExt cx="610182" cy="406052"/>
            </a:xfrm>
          </p:grpSpPr>
          <p:sp>
            <p:nvSpPr>
              <p:cNvPr id="34" name="Google Shape;1426;p32"/>
              <p:cNvSpPr/>
              <p:nvPr/>
            </p:nvSpPr>
            <p:spPr>
              <a:xfrm>
                <a:off x="3637213" y="1359668"/>
                <a:ext cx="587570" cy="146072"/>
              </a:xfrm>
              <a:custGeom>
                <a:avLst/>
                <a:gdLst/>
                <a:ahLst/>
                <a:cxnLst/>
                <a:rect l="l" t="t" r="r" b="b"/>
                <a:pathLst>
                  <a:path w="32324" h="8016" extrusionOk="0">
                    <a:moveTo>
                      <a:pt x="26757" y="0"/>
                    </a:moveTo>
                    <a:cubicBezTo>
                      <a:pt x="26767" y="7"/>
                      <a:pt x="26779" y="17"/>
                      <a:pt x="26792" y="30"/>
                    </a:cubicBezTo>
                    <a:lnTo>
                      <a:pt x="26792" y="30"/>
                    </a:lnTo>
                    <a:cubicBezTo>
                      <a:pt x="26729" y="27"/>
                      <a:pt x="26666" y="26"/>
                      <a:pt x="26602" y="26"/>
                    </a:cubicBezTo>
                    <a:cubicBezTo>
                      <a:pt x="25639" y="26"/>
                      <a:pt x="24604" y="263"/>
                      <a:pt x="23790" y="263"/>
                    </a:cubicBezTo>
                    <a:cubicBezTo>
                      <a:pt x="23739" y="263"/>
                      <a:pt x="23689" y="262"/>
                      <a:pt x="23639" y="260"/>
                    </a:cubicBezTo>
                    <a:cubicBezTo>
                      <a:pt x="21116" y="260"/>
                      <a:pt x="18333" y="371"/>
                      <a:pt x="15921" y="631"/>
                    </a:cubicBezTo>
                    <a:cubicBezTo>
                      <a:pt x="12321" y="965"/>
                      <a:pt x="8832" y="1559"/>
                      <a:pt x="5344" y="2190"/>
                    </a:cubicBezTo>
                    <a:cubicBezTo>
                      <a:pt x="4045" y="2486"/>
                      <a:pt x="2635" y="2561"/>
                      <a:pt x="1373" y="2858"/>
                    </a:cubicBezTo>
                    <a:cubicBezTo>
                      <a:pt x="928" y="2932"/>
                      <a:pt x="483" y="3043"/>
                      <a:pt x="74" y="3192"/>
                    </a:cubicBezTo>
                    <a:lnTo>
                      <a:pt x="0" y="3377"/>
                    </a:lnTo>
                    <a:cubicBezTo>
                      <a:pt x="297" y="3674"/>
                      <a:pt x="1410" y="3748"/>
                      <a:pt x="1856" y="3859"/>
                    </a:cubicBezTo>
                    <a:cubicBezTo>
                      <a:pt x="3748" y="3971"/>
                      <a:pt x="5641" y="4156"/>
                      <a:pt x="7534" y="4490"/>
                    </a:cubicBezTo>
                    <a:cubicBezTo>
                      <a:pt x="10906" y="4962"/>
                      <a:pt x="30893" y="7984"/>
                      <a:pt x="32051" y="7984"/>
                    </a:cubicBezTo>
                    <a:cubicBezTo>
                      <a:pt x="32078" y="7984"/>
                      <a:pt x="32095" y="7982"/>
                      <a:pt x="32101" y="7979"/>
                    </a:cubicBezTo>
                    <a:lnTo>
                      <a:pt x="32323" y="8016"/>
                    </a:lnTo>
                    <a:cubicBezTo>
                      <a:pt x="32287" y="7579"/>
                      <a:pt x="27471" y="650"/>
                      <a:pt x="26792" y="30"/>
                    </a:cubicBezTo>
                    <a:lnTo>
                      <a:pt x="26792" y="30"/>
                    </a:lnTo>
                    <a:cubicBezTo>
                      <a:pt x="26843" y="31"/>
                      <a:pt x="26893" y="34"/>
                      <a:pt x="26942" y="37"/>
                    </a:cubicBezTo>
                    <a:lnTo>
                      <a:pt x="26757" y="0"/>
                    </a:lnTo>
                    <a:close/>
                  </a:path>
                </a:pathLst>
              </a:custGeom>
              <a:solidFill>
                <a:srgbClr val="F9C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5" name="Google Shape;1427;p32"/>
              <p:cNvSpPr/>
              <p:nvPr/>
            </p:nvSpPr>
            <p:spPr>
              <a:xfrm>
                <a:off x="3625816" y="1349974"/>
                <a:ext cx="6101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9088" extrusionOk="0">
                    <a:moveTo>
                      <a:pt x="26804" y="1122"/>
                    </a:moveTo>
                    <a:cubicBezTo>
                      <a:pt x="26953" y="1122"/>
                      <a:pt x="27102" y="1123"/>
                      <a:pt x="27251" y="1123"/>
                    </a:cubicBezTo>
                    <a:lnTo>
                      <a:pt x="27251" y="1123"/>
                    </a:lnTo>
                    <a:cubicBezTo>
                      <a:pt x="28283" y="2133"/>
                      <a:pt x="29079" y="3627"/>
                      <a:pt x="29907" y="4800"/>
                    </a:cubicBezTo>
                    <a:cubicBezTo>
                      <a:pt x="30527" y="5686"/>
                      <a:pt x="31524" y="6783"/>
                      <a:pt x="32092" y="7868"/>
                    </a:cubicBezTo>
                    <a:lnTo>
                      <a:pt x="32092" y="7868"/>
                    </a:lnTo>
                    <a:cubicBezTo>
                      <a:pt x="31135" y="7736"/>
                      <a:pt x="29989" y="7679"/>
                      <a:pt x="29054" y="7546"/>
                    </a:cubicBezTo>
                    <a:cubicBezTo>
                      <a:pt x="26011" y="7101"/>
                      <a:pt x="22930" y="6655"/>
                      <a:pt x="19887" y="6210"/>
                    </a:cubicBezTo>
                    <a:lnTo>
                      <a:pt x="10944" y="4911"/>
                    </a:lnTo>
                    <a:cubicBezTo>
                      <a:pt x="10127" y="4800"/>
                      <a:pt x="9274" y="4651"/>
                      <a:pt x="8457" y="4540"/>
                    </a:cubicBezTo>
                    <a:cubicBezTo>
                      <a:pt x="7530" y="4429"/>
                      <a:pt x="6602" y="4280"/>
                      <a:pt x="5674" y="4132"/>
                    </a:cubicBezTo>
                    <a:cubicBezTo>
                      <a:pt x="4593" y="4026"/>
                      <a:pt x="3306" y="4071"/>
                      <a:pt x="2173" y="3866"/>
                    </a:cubicBezTo>
                    <a:lnTo>
                      <a:pt x="2173" y="3866"/>
                    </a:lnTo>
                    <a:cubicBezTo>
                      <a:pt x="3746" y="3521"/>
                      <a:pt x="5375" y="3345"/>
                      <a:pt x="6936" y="3056"/>
                    </a:cubicBezTo>
                    <a:cubicBezTo>
                      <a:pt x="9571" y="2610"/>
                      <a:pt x="12243" y="2165"/>
                      <a:pt x="14915" y="1868"/>
                    </a:cubicBezTo>
                    <a:cubicBezTo>
                      <a:pt x="18845" y="1381"/>
                      <a:pt x="22808" y="1122"/>
                      <a:pt x="26804" y="1122"/>
                    </a:cubicBezTo>
                    <a:close/>
                    <a:moveTo>
                      <a:pt x="27424" y="0"/>
                    </a:moveTo>
                    <a:cubicBezTo>
                      <a:pt x="27347" y="0"/>
                      <a:pt x="27273" y="18"/>
                      <a:pt x="27205" y="50"/>
                    </a:cubicBezTo>
                    <a:lnTo>
                      <a:pt x="27205" y="50"/>
                    </a:lnTo>
                    <a:cubicBezTo>
                      <a:pt x="22812" y="65"/>
                      <a:pt x="18419" y="327"/>
                      <a:pt x="14061" y="903"/>
                    </a:cubicBezTo>
                    <a:cubicBezTo>
                      <a:pt x="11872" y="1163"/>
                      <a:pt x="9645" y="1534"/>
                      <a:pt x="7455" y="1905"/>
                    </a:cubicBezTo>
                    <a:cubicBezTo>
                      <a:pt x="5229" y="2276"/>
                      <a:pt x="2780" y="2499"/>
                      <a:pt x="553" y="3204"/>
                    </a:cubicBezTo>
                    <a:cubicBezTo>
                      <a:pt x="340" y="3267"/>
                      <a:pt x="228" y="3427"/>
                      <a:pt x="200" y="3603"/>
                    </a:cubicBezTo>
                    <a:lnTo>
                      <a:pt x="200" y="3603"/>
                    </a:lnTo>
                    <a:cubicBezTo>
                      <a:pt x="14" y="3837"/>
                      <a:pt x="0" y="4206"/>
                      <a:pt x="330" y="4391"/>
                    </a:cubicBezTo>
                    <a:lnTo>
                      <a:pt x="367" y="4391"/>
                    </a:lnTo>
                    <a:cubicBezTo>
                      <a:pt x="2074" y="5282"/>
                      <a:pt x="4487" y="5059"/>
                      <a:pt x="6342" y="5319"/>
                    </a:cubicBezTo>
                    <a:cubicBezTo>
                      <a:pt x="7567" y="5468"/>
                      <a:pt x="8829" y="5653"/>
                      <a:pt x="10053" y="5839"/>
                    </a:cubicBezTo>
                    <a:lnTo>
                      <a:pt x="19108" y="7175"/>
                    </a:lnTo>
                    <a:cubicBezTo>
                      <a:pt x="22337" y="7620"/>
                      <a:pt x="25565" y="8103"/>
                      <a:pt x="28794" y="8548"/>
                    </a:cubicBezTo>
                    <a:cubicBezTo>
                      <a:pt x="29759" y="8696"/>
                      <a:pt x="30761" y="8808"/>
                      <a:pt x="31726" y="8956"/>
                    </a:cubicBezTo>
                    <a:cubicBezTo>
                      <a:pt x="32077" y="8988"/>
                      <a:pt x="32675" y="9075"/>
                      <a:pt x="32788" y="9075"/>
                    </a:cubicBezTo>
                    <a:cubicBezTo>
                      <a:pt x="32807" y="9075"/>
                      <a:pt x="32812" y="9073"/>
                      <a:pt x="32802" y="9067"/>
                    </a:cubicBezTo>
                    <a:lnTo>
                      <a:pt x="32802" y="9067"/>
                    </a:lnTo>
                    <a:cubicBezTo>
                      <a:pt x="32852" y="9081"/>
                      <a:pt x="32901" y="9087"/>
                      <a:pt x="32949" y="9087"/>
                    </a:cubicBezTo>
                    <a:cubicBezTo>
                      <a:pt x="33294" y="9087"/>
                      <a:pt x="33568" y="8758"/>
                      <a:pt x="33470" y="8399"/>
                    </a:cubicBezTo>
                    <a:cubicBezTo>
                      <a:pt x="33025" y="6952"/>
                      <a:pt x="31651" y="5468"/>
                      <a:pt x="30798" y="4243"/>
                    </a:cubicBezTo>
                    <a:cubicBezTo>
                      <a:pt x="29958" y="3034"/>
                      <a:pt x="29149" y="1521"/>
                      <a:pt x="28095" y="474"/>
                    </a:cubicBezTo>
                    <a:lnTo>
                      <a:pt x="28095" y="474"/>
                    </a:lnTo>
                    <a:cubicBezTo>
                      <a:pt x="28053" y="306"/>
                      <a:pt x="27931" y="153"/>
                      <a:pt x="27718" y="87"/>
                    </a:cubicBezTo>
                    <a:lnTo>
                      <a:pt x="27532" y="12"/>
                    </a:lnTo>
                    <a:cubicBezTo>
                      <a:pt x="27496" y="4"/>
                      <a:pt x="27460" y="0"/>
                      <a:pt x="27424" y="0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6" name="Google Shape;1428;p32"/>
              <p:cNvSpPr/>
              <p:nvPr/>
            </p:nvSpPr>
            <p:spPr>
              <a:xfrm>
                <a:off x="3645302" y="1227792"/>
                <a:ext cx="435115" cy="183956"/>
              </a:xfrm>
              <a:custGeom>
                <a:avLst/>
                <a:gdLst/>
                <a:ahLst/>
                <a:cxnLst/>
                <a:rect l="l" t="t" r="r" b="b"/>
                <a:pathLst>
                  <a:path w="23937" h="10095" extrusionOk="0">
                    <a:moveTo>
                      <a:pt x="19706" y="1"/>
                    </a:moveTo>
                    <a:cubicBezTo>
                      <a:pt x="18667" y="594"/>
                      <a:pt x="17591" y="1114"/>
                      <a:pt x="16477" y="1559"/>
                    </a:cubicBezTo>
                    <a:cubicBezTo>
                      <a:pt x="16106" y="1893"/>
                      <a:pt x="15401" y="1930"/>
                      <a:pt x="14993" y="2264"/>
                    </a:cubicBezTo>
                    <a:cubicBezTo>
                      <a:pt x="14436" y="2561"/>
                      <a:pt x="14251" y="2932"/>
                      <a:pt x="13731" y="3006"/>
                    </a:cubicBezTo>
                    <a:cubicBezTo>
                      <a:pt x="12655" y="3489"/>
                      <a:pt x="11579" y="4008"/>
                      <a:pt x="10540" y="4602"/>
                    </a:cubicBezTo>
                    <a:cubicBezTo>
                      <a:pt x="8870" y="5233"/>
                      <a:pt x="7311" y="6124"/>
                      <a:pt x="5827" y="6829"/>
                    </a:cubicBezTo>
                    <a:cubicBezTo>
                      <a:pt x="4380" y="7534"/>
                      <a:pt x="116" y="9906"/>
                      <a:pt x="1" y="10094"/>
                    </a:cubicBezTo>
                    <a:lnTo>
                      <a:pt x="1" y="10094"/>
                    </a:lnTo>
                    <a:cubicBezTo>
                      <a:pt x="53" y="10044"/>
                      <a:pt x="11697" y="7050"/>
                      <a:pt x="14882" y="6606"/>
                    </a:cubicBezTo>
                    <a:lnTo>
                      <a:pt x="21487" y="5716"/>
                    </a:lnTo>
                    <a:cubicBezTo>
                      <a:pt x="21970" y="5641"/>
                      <a:pt x="23937" y="5456"/>
                      <a:pt x="23937" y="5456"/>
                    </a:cubicBezTo>
                    <a:lnTo>
                      <a:pt x="19706" y="1"/>
                    </a:lnTo>
                    <a:close/>
                    <a:moveTo>
                      <a:pt x="1" y="10094"/>
                    </a:moveTo>
                    <a:lnTo>
                      <a:pt x="1" y="10094"/>
                    </a:lnTo>
                    <a:cubicBezTo>
                      <a:pt x="1" y="10094"/>
                      <a:pt x="0" y="10094"/>
                      <a:pt x="0" y="10095"/>
                    </a:cubicBezTo>
                    <a:cubicBezTo>
                      <a:pt x="1" y="10094"/>
                      <a:pt x="1" y="10094"/>
                      <a:pt x="1" y="10094"/>
                    </a:cubicBezTo>
                    <a:close/>
                  </a:path>
                </a:pathLst>
              </a:custGeom>
              <a:solidFill>
                <a:srgbClr val="F9C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7" name="Google Shape;1429;p32"/>
              <p:cNvSpPr/>
              <p:nvPr/>
            </p:nvSpPr>
            <p:spPr>
              <a:xfrm>
                <a:off x="3632505" y="1218498"/>
                <a:ext cx="461399" cy="202452"/>
              </a:xfrm>
              <a:custGeom>
                <a:avLst/>
                <a:gdLst/>
                <a:ahLst/>
                <a:cxnLst/>
                <a:rect l="l" t="t" r="r" b="b"/>
                <a:pathLst>
                  <a:path w="25383" h="11110" extrusionOk="0">
                    <a:moveTo>
                      <a:pt x="20113" y="993"/>
                    </a:moveTo>
                    <a:lnTo>
                      <a:pt x="20116" y="996"/>
                    </a:lnTo>
                    <a:lnTo>
                      <a:pt x="20116" y="996"/>
                    </a:lnTo>
                    <a:cubicBezTo>
                      <a:pt x="20115" y="995"/>
                      <a:pt x="20114" y="994"/>
                      <a:pt x="20113" y="993"/>
                    </a:cubicBezTo>
                    <a:close/>
                    <a:moveTo>
                      <a:pt x="20270" y="1202"/>
                    </a:moveTo>
                    <a:lnTo>
                      <a:pt x="20893" y="2032"/>
                    </a:lnTo>
                    <a:lnTo>
                      <a:pt x="23654" y="5514"/>
                    </a:lnTo>
                    <a:lnTo>
                      <a:pt x="23654" y="5514"/>
                    </a:lnTo>
                    <a:cubicBezTo>
                      <a:pt x="20960" y="5805"/>
                      <a:pt x="18291" y="6197"/>
                      <a:pt x="15623" y="6560"/>
                    </a:cubicBezTo>
                    <a:cubicBezTo>
                      <a:pt x="15580" y="6566"/>
                      <a:pt x="15540" y="6576"/>
                      <a:pt x="15503" y="6589"/>
                    </a:cubicBezTo>
                    <a:lnTo>
                      <a:pt x="15503" y="6589"/>
                    </a:lnTo>
                    <a:cubicBezTo>
                      <a:pt x="15481" y="6591"/>
                      <a:pt x="15460" y="6593"/>
                      <a:pt x="15437" y="6597"/>
                    </a:cubicBezTo>
                    <a:cubicBezTo>
                      <a:pt x="11475" y="7213"/>
                      <a:pt x="7558" y="8224"/>
                      <a:pt x="3670" y="9244"/>
                    </a:cubicBezTo>
                    <a:lnTo>
                      <a:pt x="3670" y="9244"/>
                    </a:lnTo>
                    <a:cubicBezTo>
                      <a:pt x="4752" y="8701"/>
                      <a:pt x="5892" y="8232"/>
                      <a:pt x="6828" y="7784"/>
                    </a:cubicBezTo>
                    <a:cubicBezTo>
                      <a:pt x="10205" y="6114"/>
                      <a:pt x="13693" y="4593"/>
                      <a:pt x="16996" y="2774"/>
                    </a:cubicBezTo>
                    <a:cubicBezTo>
                      <a:pt x="17998" y="2218"/>
                      <a:pt x="19111" y="1809"/>
                      <a:pt x="20113" y="1290"/>
                    </a:cubicBezTo>
                    <a:cubicBezTo>
                      <a:pt x="20174" y="1257"/>
                      <a:pt x="20226" y="1228"/>
                      <a:pt x="20270" y="1202"/>
                    </a:cubicBezTo>
                    <a:close/>
                    <a:moveTo>
                      <a:pt x="20387" y="0"/>
                    </a:moveTo>
                    <a:cubicBezTo>
                      <a:pt x="20295" y="0"/>
                      <a:pt x="20201" y="21"/>
                      <a:pt x="20113" y="65"/>
                    </a:cubicBezTo>
                    <a:cubicBezTo>
                      <a:pt x="16922" y="1809"/>
                      <a:pt x="13582" y="3405"/>
                      <a:pt x="10242" y="4927"/>
                    </a:cubicBezTo>
                    <a:cubicBezTo>
                      <a:pt x="8127" y="5854"/>
                      <a:pt x="6048" y="6968"/>
                      <a:pt x="3970" y="8044"/>
                    </a:cubicBezTo>
                    <a:cubicBezTo>
                      <a:pt x="2820" y="8675"/>
                      <a:pt x="1298" y="9269"/>
                      <a:pt x="333" y="10196"/>
                    </a:cubicBezTo>
                    <a:cubicBezTo>
                      <a:pt x="0" y="10563"/>
                      <a:pt x="265" y="11109"/>
                      <a:pt x="699" y="11109"/>
                    </a:cubicBezTo>
                    <a:cubicBezTo>
                      <a:pt x="749" y="11109"/>
                      <a:pt x="800" y="11102"/>
                      <a:pt x="853" y="11087"/>
                    </a:cubicBezTo>
                    <a:cubicBezTo>
                      <a:pt x="5751" y="9825"/>
                      <a:pt x="10724" y="8378"/>
                      <a:pt x="15734" y="7636"/>
                    </a:cubicBezTo>
                    <a:cubicBezTo>
                      <a:pt x="15783" y="7628"/>
                      <a:pt x="15826" y="7615"/>
                      <a:pt x="15865" y="7598"/>
                    </a:cubicBezTo>
                    <a:lnTo>
                      <a:pt x="15865" y="7598"/>
                    </a:lnTo>
                    <a:cubicBezTo>
                      <a:pt x="18780" y="7200"/>
                      <a:pt x="21728" y="6774"/>
                      <a:pt x="24641" y="6522"/>
                    </a:cubicBezTo>
                    <a:cubicBezTo>
                      <a:pt x="25123" y="6485"/>
                      <a:pt x="25383" y="5929"/>
                      <a:pt x="25012" y="5595"/>
                    </a:cubicBezTo>
                    <a:lnTo>
                      <a:pt x="20781" y="139"/>
                    </a:lnTo>
                    <a:cubicBezTo>
                      <a:pt x="20669" y="50"/>
                      <a:pt x="20529" y="0"/>
                      <a:pt x="20387" y="0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8" name="Google Shape;1430;p32"/>
              <p:cNvSpPr/>
              <p:nvPr/>
            </p:nvSpPr>
            <p:spPr>
              <a:xfrm>
                <a:off x="4068929" y="1320380"/>
                <a:ext cx="23631" cy="46996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579" extrusionOk="0">
                    <a:moveTo>
                      <a:pt x="759" y="1"/>
                    </a:moveTo>
                    <a:cubicBezTo>
                      <a:pt x="610" y="1"/>
                      <a:pt x="468" y="83"/>
                      <a:pt x="372" y="226"/>
                    </a:cubicBezTo>
                    <a:cubicBezTo>
                      <a:pt x="112" y="820"/>
                      <a:pt x="1" y="1488"/>
                      <a:pt x="38" y="2119"/>
                    </a:cubicBezTo>
                    <a:cubicBezTo>
                      <a:pt x="57" y="2420"/>
                      <a:pt x="305" y="2578"/>
                      <a:pt x="540" y="2578"/>
                    </a:cubicBezTo>
                    <a:cubicBezTo>
                      <a:pt x="768" y="2578"/>
                      <a:pt x="984" y="2430"/>
                      <a:pt x="966" y="2119"/>
                    </a:cubicBezTo>
                    <a:cubicBezTo>
                      <a:pt x="929" y="1636"/>
                      <a:pt x="1003" y="1154"/>
                      <a:pt x="1188" y="709"/>
                    </a:cubicBezTo>
                    <a:cubicBezTo>
                      <a:pt x="1300" y="486"/>
                      <a:pt x="1225" y="189"/>
                      <a:pt x="1003" y="78"/>
                    </a:cubicBezTo>
                    <a:cubicBezTo>
                      <a:pt x="924" y="25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9" name="Google Shape;1431;p32"/>
              <p:cNvSpPr/>
              <p:nvPr/>
            </p:nvSpPr>
            <p:spPr>
              <a:xfrm>
                <a:off x="3642612" y="1426526"/>
                <a:ext cx="426335" cy="184721"/>
              </a:xfrm>
              <a:custGeom>
                <a:avLst/>
                <a:gdLst/>
                <a:ahLst/>
                <a:cxnLst/>
                <a:rect l="l" t="t" r="r" b="b"/>
                <a:pathLst>
                  <a:path w="23454" h="10137" extrusionOk="0">
                    <a:moveTo>
                      <a:pt x="29" y="0"/>
                    </a:moveTo>
                    <a:cubicBezTo>
                      <a:pt x="16" y="0"/>
                      <a:pt x="7" y="2"/>
                      <a:pt x="0" y="5"/>
                    </a:cubicBezTo>
                    <a:lnTo>
                      <a:pt x="3847" y="1667"/>
                    </a:lnTo>
                    <a:lnTo>
                      <a:pt x="3847" y="1667"/>
                    </a:lnTo>
                    <a:cubicBezTo>
                      <a:pt x="2020" y="783"/>
                      <a:pt x="307" y="0"/>
                      <a:pt x="29" y="0"/>
                    </a:cubicBezTo>
                    <a:close/>
                    <a:moveTo>
                      <a:pt x="3847" y="1667"/>
                    </a:moveTo>
                    <a:cubicBezTo>
                      <a:pt x="5678" y="2552"/>
                      <a:pt x="7623" y="3539"/>
                      <a:pt x="8350" y="3939"/>
                    </a:cubicBezTo>
                    <a:cubicBezTo>
                      <a:pt x="9871" y="4570"/>
                      <a:pt x="22006" y="9765"/>
                      <a:pt x="23454" y="10136"/>
                    </a:cubicBezTo>
                    <a:lnTo>
                      <a:pt x="3847" y="1667"/>
                    </a:ln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40" name="Google Shape;1432;p32"/>
              <p:cNvSpPr/>
              <p:nvPr/>
            </p:nvSpPr>
            <p:spPr>
              <a:xfrm>
                <a:off x="3631142" y="1417124"/>
                <a:ext cx="450675" cy="203764"/>
              </a:xfrm>
              <a:custGeom>
                <a:avLst/>
                <a:gdLst/>
                <a:ahLst/>
                <a:cxnLst/>
                <a:rect l="l" t="t" r="r" b="b"/>
                <a:pathLst>
                  <a:path w="24793" h="11182" extrusionOk="0">
                    <a:moveTo>
                      <a:pt x="685" y="1"/>
                    </a:moveTo>
                    <a:cubicBezTo>
                      <a:pt x="667" y="1"/>
                      <a:pt x="649" y="1"/>
                      <a:pt x="631" y="1"/>
                    </a:cubicBezTo>
                    <a:cubicBezTo>
                      <a:pt x="0" y="39"/>
                      <a:pt x="0" y="966"/>
                      <a:pt x="631" y="1040"/>
                    </a:cubicBezTo>
                    <a:cubicBezTo>
                      <a:pt x="1336" y="1040"/>
                      <a:pt x="2412" y="1783"/>
                      <a:pt x="3006" y="2080"/>
                    </a:cubicBezTo>
                    <a:cubicBezTo>
                      <a:pt x="4342" y="2673"/>
                      <a:pt x="5641" y="3341"/>
                      <a:pt x="6940" y="3972"/>
                    </a:cubicBezTo>
                    <a:cubicBezTo>
                      <a:pt x="8313" y="4714"/>
                      <a:pt x="9723" y="5345"/>
                      <a:pt x="11207" y="5976"/>
                    </a:cubicBezTo>
                    <a:cubicBezTo>
                      <a:pt x="15364" y="7720"/>
                      <a:pt x="19594" y="9910"/>
                      <a:pt x="23936" y="11172"/>
                    </a:cubicBezTo>
                    <a:cubicBezTo>
                      <a:pt x="23973" y="11178"/>
                      <a:pt x="24009" y="11181"/>
                      <a:pt x="24043" y="11181"/>
                    </a:cubicBezTo>
                    <a:cubicBezTo>
                      <a:pt x="24595" y="11181"/>
                      <a:pt x="24792" y="10379"/>
                      <a:pt x="24233" y="10170"/>
                    </a:cubicBezTo>
                    <a:cubicBezTo>
                      <a:pt x="19891" y="8871"/>
                      <a:pt x="15661" y="6718"/>
                      <a:pt x="11467" y="4937"/>
                    </a:cubicBezTo>
                    <a:cubicBezTo>
                      <a:pt x="9686" y="4195"/>
                      <a:pt x="7942" y="3304"/>
                      <a:pt x="6198" y="2451"/>
                    </a:cubicBezTo>
                    <a:cubicBezTo>
                      <a:pt x="4765" y="1716"/>
                      <a:pt x="2389" y="1"/>
                      <a:pt x="685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41" name="Google Shape;1433;p32"/>
              <p:cNvSpPr/>
              <p:nvPr/>
            </p:nvSpPr>
            <p:spPr>
              <a:xfrm>
                <a:off x="4060767" y="1498141"/>
                <a:ext cx="74164" cy="126409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6937" extrusionOk="0">
                    <a:moveTo>
                      <a:pt x="3441" y="1"/>
                    </a:moveTo>
                    <a:cubicBezTo>
                      <a:pt x="3301" y="1"/>
                      <a:pt x="3166" y="69"/>
                      <a:pt x="3085" y="231"/>
                    </a:cubicBezTo>
                    <a:cubicBezTo>
                      <a:pt x="2120" y="2235"/>
                      <a:pt x="1081" y="4202"/>
                      <a:pt x="153" y="6243"/>
                    </a:cubicBezTo>
                    <a:cubicBezTo>
                      <a:pt x="1" y="6599"/>
                      <a:pt x="317" y="6937"/>
                      <a:pt x="615" y="6937"/>
                    </a:cubicBezTo>
                    <a:cubicBezTo>
                      <a:pt x="753" y="6937"/>
                      <a:pt x="887" y="6864"/>
                      <a:pt x="969" y="6688"/>
                    </a:cubicBezTo>
                    <a:cubicBezTo>
                      <a:pt x="1897" y="4647"/>
                      <a:pt x="2936" y="2718"/>
                      <a:pt x="3901" y="714"/>
                    </a:cubicBezTo>
                    <a:cubicBezTo>
                      <a:pt x="4080" y="331"/>
                      <a:pt x="3749" y="1"/>
                      <a:pt x="3441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Dikdörtgen 41"/>
          <p:cNvSpPr/>
          <p:nvPr/>
        </p:nvSpPr>
        <p:spPr>
          <a:xfrm>
            <a:off x="7141365" y="1717652"/>
            <a:ext cx="4759234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</a:rPr>
              <a:t>Felak suresi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prstClr val="black"/>
                </a:solidFill>
                <a:latin typeface="Arial"/>
                <a:ea typeface="맑은 고딕"/>
              </a:rPr>
              <a:t>113. sure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10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 20"/>
          <p:cNvGrpSpPr/>
          <p:nvPr/>
        </p:nvGrpSpPr>
        <p:grpSpPr>
          <a:xfrm>
            <a:off x="536050" y="1241259"/>
            <a:ext cx="5293251" cy="786062"/>
            <a:chOff x="946484" y="753981"/>
            <a:chExt cx="5293251" cy="786062"/>
          </a:xfrm>
        </p:grpSpPr>
        <p:sp>
          <p:nvSpPr>
            <p:cNvPr id="13" name="Serbest Form 1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4" name="Dikdörtgen 13"/>
            <p:cNvSpPr/>
            <p:nvPr/>
          </p:nvSpPr>
          <p:spPr>
            <a:xfrm>
              <a:off x="1828801" y="753981"/>
              <a:ext cx="4410934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Beş ayettir</a:t>
              </a: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0" name="Dikdörtgen 19"/>
          <p:cNvSpPr/>
          <p:nvPr/>
        </p:nvSpPr>
        <p:spPr>
          <a:xfrm>
            <a:off x="339771" y="1095138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536050" y="2596817"/>
            <a:ext cx="5293251" cy="786062"/>
            <a:chOff x="946484" y="753981"/>
            <a:chExt cx="5293251" cy="786062"/>
          </a:xfrm>
        </p:grpSpPr>
        <p:sp>
          <p:nvSpPr>
            <p:cNvPr id="23" name="Serbest Form 2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1828800" y="753981"/>
              <a:ext cx="4410935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Kur’an-ı Kerim’in son suresidir.</a:t>
              </a:r>
            </a:p>
          </p:txBody>
        </p:sp>
      </p:grpSp>
      <p:sp>
        <p:nvSpPr>
          <p:cNvPr id="25" name="Dikdörtgen 24"/>
          <p:cNvSpPr/>
          <p:nvPr/>
        </p:nvSpPr>
        <p:spPr>
          <a:xfrm>
            <a:off x="602746" y="2457630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602746" y="3833063"/>
            <a:ext cx="5226555" cy="786062"/>
            <a:chOff x="946484" y="753981"/>
            <a:chExt cx="5226555" cy="786062"/>
          </a:xfrm>
        </p:grpSpPr>
        <p:sp>
          <p:nvSpPr>
            <p:cNvPr id="28" name="Serbest Form 2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Namazlarda okunur.</a:t>
              </a: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391477" y="3641971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602746" y="5188621"/>
            <a:ext cx="5226555" cy="786062"/>
            <a:chOff x="946484" y="753981"/>
            <a:chExt cx="5226555" cy="786062"/>
          </a:xfrm>
        </p:grpSpPr>
        <p:sp>
          <p:nvSpPr>
            <p:cNvPr id="32" name="Serbest Form 31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1828800" y="753981"/>
              <a:ext cx="4344239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Namazdan söz eder.</a:t>
              </a:r>
            </a:p>
          </p:txBody>
        </p:sp>
      </p:grpSp>
      <p:sp>
        <p:nvSpPr>
          <p:cNvPr id="34" name="Dikdörtgen 33"/>
          <p:cNvSpPr/>
          <p:nvPr/>
        </p:nvSpPr>
        <p:spPr>
          <a:xfrm>
            <a:off x="669442" y="5049434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35" name="Grup 34"/>
          <p:cNvGrpSpPr/>
          <p:nvPr/>
        </p:nvGrpSpPr>
        <p:grpSpPr>
          <a:xfrm>
            <a:off x="6573174" y="1241259"/>
            <a:ext cx="5226555" cy="786062"/>
            <a:chOff x="946484" y="753981"/>
            <a:chExt cx="5226555" cy="786062"/>
          </a:xfrm>
        </p:grpSpPr>
        <p:sp>
          <p:nvSpPr>
            <p:cNvPr id="36" name="Serbest Form 35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7" name="Dikdörtgen 36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113. suredir.</a:t>
              </a:r>
            </a:p>
          </p:txBody>
        </p:sp>
      </p:grpSp>
      <p:sp>
        <p:nvSpPr>
          <p:cNvPr id="38" name="Dikdörtgen 37"/>
          <p:cNvSpPr/>
          <p:nvPr/>
        </p:nvSpPr>
        <p:spPr>
          <a:xfrm>
            <a:off x="6376192" y="1093030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6610351" y="3873490"/>
            <a:ext cx="5189379" cy="908371"/>
            <a:chOff x="946484" y="753980"/>
            <a:chExt cx="5189379" cy="908371"/>
          </a:xfrm>
        </p:grpSpPr>
        <p:sp>
          <p:nvSpPr>
            <p:cNvPr id="40" name="Serbest Form 39"/>
            <p:cNvSpPr/>
            <p:nvPr/>
          </p:nvSpPr>
          <p:spPr>
            <a:xfrm>
              <a:off x="946484" y="753980"/>
              <a:ext cx="882316" cy="908371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1828801" y="753980"/>
              <a:ext cx="4307062" cy="89338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Hz. Muhammed’in adı geçiyor. </a:t>
              </a:r>
            </a:p>
          </p:txBody>
        </p:sp>
      </p:grpSp>
      <p:sp>
        <p:nvSpPr>
          <p:cNvPr id="42" name="Dikdörtgen 41"/>
          <p:cNvSpPr/>
          <p:nvPr/>
        </p:nvSpPr>
        <p:spPr>
          <a:xfrm>
            <a:off x="6788303" y="3854224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43" name="Grup 42"/>
          <p:cNvGrpSpPr/>
          <p:nvPr/>
        </p:nvGrpSpPr>
        <p:grpSpPr>
          <a:xfrm>
            <a:off x="6573174" y="2521119"/>
            <a:ext cx="5226555" cy="786062"/>
            <a:chOff x="946484" y="753981"/>
            <a:chExt cx="5226555" cy="786062"/>
          </a:xfrm>
        </p:grpSpPr>
        <p:sp>
          <p:nvSpPr>
            <p:cNvPr id="44" name="Serbest Form 43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5" name="Dikdörtgen 44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2800" dirty="0">
                  <a:solidFill>
                    <a:prstClr val="black"/>
                  </a:solidFill>
                </a:rPr>
                <a:t>Felak sabahın aydınlığı demektir. </a:t>
              </a:r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6361905" y="2330027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47" name="Grup 46"/>
          <p:cNvGrpSpPr/>
          <p:nvPr/>
        </p:nvGrpSpPr>
        <p:grpSpPr>
          <a:xfrm>
            <a:off x="6610351" y="5237340"/>
            <a:ext cx="5226555" cy="786062"/>
            <a:chOff x="946484" y="753981"/>
            <a:chExt cx="5226555" cy="786062"/>
          </a:xfrm>
        </p:grpSpPr>
        <p:sp>
          <p:nvSpPr>
            <p:cNvPr id="48" name="Serbest Form 4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9" name="Dikdörtgen 4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tr-TR" sz="2400" dirty="0">
                  <a:solidFill>
                    <a:prstClr val="black"/>
                  </a:solidFill>
                </a:rPr>
                <a:t>Kötülüklerden Allah’a (c.c.) sığınmamız gerektiğini  anlatıyor.</a:t>
              </a:r>
            </a:p>
          </p:txBody>
        </p:sp>
      </p:grpSp>
      <p:sp>
        <p:nvSpPr>
          <p:cNvPr id="50" name="Dikdörtgen 49"/>
          <p:cNvSpPr/>
          <p:nvPr/>
        </p:nvSpPr>
        <p:spPr>
          <a:xfrm>
            <a:off x="6399082" y="5046248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85763" y="194801"/>
            <a:ext cx="11515725" cy="8092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tr-TR" sz="4000" dirty="0">
                <a:solidFill>
                  <a:prstClr val="white"/>
                </a:solidFill>
                <a:latin typeface="Calibri" panose="020F0502020204030204"/>
              </a:rPr>
              <a:t>Felak suresi ile 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ilgili doğru olanları işaretleyelim.</a:t>
            </a:r>
          </a:p>
        </p:txBody>
      </p:sp>
    </p:spTree>
    <p:extLst>
      <p:ext uri="{BB962C8B-B14F-4D97-AF65-F5344CB8AC3E}">
        <p14:creationId xmlns:p14="http://schemas.microsoft.com/office/powerpoint/2010/main" val="30894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0" grpId="0"/>
      <p:bldP spid="34" grpId="0"/>
      <p:bldP spid="38" grpId="0"/>
      <p:bldP spid="42" grpId="0"/>
      <p:bldP spid="46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35"/>
          <p:cNvSpPr txBox="1">
            <a:spLocks noGrp="1"/>
          </p:cNvSpPr>
          <p:nvPr>
            <p:ph type="subTitle" idx="4294967295"/>
          </p:nvPr>
        </p:nvSpPr>
        <p:spPr>
          <a:xfrm>
            <a:off x="5219700" y="5107383"/>
            <a:ext cx="5876901" cy="4171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tr-TR" sz="1200" dirty="0">
                <a:solidFill>
                  <a:srgbClr val="5B9BD5">
                    <a:lumMod val="75000"/>
                  </a:srgbClr>
                </a:solidFill>
                <a:hlinkClick r:id="rId3"/>
              </a:rPr>
              <a:t>http://youtube.com/watch?v=qHPNKJfL1cQ</a:t>
            </a:r>
            <a:endParaRPr sz="1200" dirty="0"/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5575254" y="1519267"/>
            <a:ext cx="5046981" cy="3184328"/>
            <a:chOff x="238100" y="603575"/>
            <a:chExt cx="7144650" cy="4507825"/>
          </a:xfrm>
        </p:grpSpPr>
        <p:sp>
          <p:nvSpPr>
            <p:cNvPr id="1031" name="Google Shape;1031;p35">
              <a:hlinkClick r:id="" action="ppaction://hlinkshowjump?jump=nextslide"/>
            </p:cNvPr>
            <p:cNvSpPr/>
            <p:nvPr/>
          </p:nvSpPr>
          <p:spPr>
            <a:xfrm>
              <a:off x="3232475" y="2089250"/>
              <a:ext cx="1029650" cy="1092875"/>
            </a:xfrm>
            <a:custGeom>
              <a:avLst/>
              <a:gdLst/>
              <a:ahLst/>
              <a:cxnLst/>
              <a:rect l="l" t="t" r="r" b="b"/>
              <a:pathLst>
                <a:path w="41186" h="43715" extrusionOk="0">
                  <a:moveTo>
                    <a:pt x="6659" y="1"/>
                  </a:moveTo>
                  <a:cubicBezTo>
                    <a:pt x="6129" y="1"/>
                    <a:pt x="5639" y="51"/>
                    <a:pt x="5196" y="157"/>
                  </a:cubicBezTo>
                  <a:cubicBezTo>
                    <a:pt x="5196" y="157"/>
                    <a:pt x="0" y="820"/>
                    <a:pt x="23" y="12340"/>
                  </a:cubicBezTo>
                  <a:cubicBezTo>
                    <a:pt x="47" y="23691"/>
                    <a:pt x="255" y="43715"/>
                    <a:pt x="6298" y="43715"/>
                  </a:cubicBezTo>
                  <a:cubicBezTo>
                    <a:pt x="6388" y="43715"/>
                    <a:pt x="6479" y="43710"/>
                    <a:pt x="6572" y="43701"/>
                  </a:cubicBezTo>
                  <a:cubicBezTo>
                    <a:pt x="12882" y="43089"/>
                    <a:pt x="41185" y="24970"/>
                    <a:pt x="40349" y="20714"/>
                  </a:cubicBezTo>
                  <a:cubicBezTo>
                    <a:pt x="39556" y="16680"/>
                    <a:pt x="16325" y="1"/>
                    <a:pt x="6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168925" y="2049700"/>
              <a:ext cx="1165600" cy="1174725"/>
            </a:xfrm>
            <a:custGeom>
              <a:avLst/>
              <a:gdLst/>
              <a:ahLst/>
              <a:cxnLst/>
              <a:rect l="l" t="t" r="r" b="b"/>
              <a:pathLst>
                <a:path w="46624" h="46989" extrusionOk="0">
                  <a:moveTo>
                    <a:pt x="8147" y="3301"/>
                  </a:moveTo>
                  <a:cubicBezTo>
                    <a:pt x="10494" y="3301"/>
                    <a:pt x="14710" y="5374"/>
                    <a:pt x="16299" y="6102"/>
                  </a:cubicBezTo>
                  <a:cubicBezTo>
                    <a:pt x="21052" y="8278"/>
                    <a:pt x="25577" y="11022"/>
                    <a:pt x="29892" y="13960"/>
                  </a:cubicBezTo>
                  <a:cubicBezTo>
                    <a:pt x="33165" y="16189"/>
                    <a:pt x="36760" y="18565"/>
                    <a:pt x="39398" y="21560"/>
                  </a:cubicBezTo>
                  <a:cubicBezTo>
                    <a:pt x="41607" y="24071"/>
                    <a:pt x="39444" y="25701"/>
                    <a:pt x="37248" y="27631"/>
                  </a:cubicBezTo>
                  <a:cubicBezTo>
                    <a:pt x="29939" y="34064"/>
                    <a:pt x="20443" y="39324"/>
                    <a:pt x="11375" y="42814"/>
                  </a:cubicBezTo>
                  <a:cubicBezTo>
                    <a:pt x="10430" y="43178"/>
                    <a:pt x="9504" y="43553"/>
                    <a:pt x="8996" y="43553"/>
                  </a:cubicBezTo>
                  <a:cubicBezTo>
                    <a:pt x="8882" y="43553"/>
                    <a:pt x="8789" y="43534"/>
                    <a:pt x="8722" y="43492"/>
                  </a:cubicBezTo>
                  <a:cubicBezTo>
                    <a:pt x="7682" y="42835"/>
                    <a:pt x="7177" y="41025"/>
                    <a:pt x="6834" y="39955"/>
                  </a:cubicBezTo>
                  <a:cubicBezTo>
                    <a:pt x="5550" y="35962"/>
                    <a:pt x="5234" y="31593"/>
                    <a:pt x="5065" y="27426"/>
                  </a:cubicBezTo>
                  <a:cubicBezTo>
                    <a:pt x="4864" y="22440"/>
                    <a:pt x="4988" y="17420"/>
                    <a:pt x="5469" y="12452"/>
                  </a:cubicBezTo>
                  <a:cubicBezTo>
                    <a:pt x="5690" y="10151"/>
                    <a:pt x="5661" y="5459"/>
                    <a:pt x="7148" y="3490"/>
                  </a:cubicBezTo>
                  <a:lnTo>
                    <a:pt x="7148" y="3490"/>
                  </a:lnTo>
                  <a:cubicBezTo>
                    <a:pt x="7415" y="3358"/>
                    <a:pt x="7755" y="3301"/>
                    <a:pt x="8147" y="3301"/>
                  </a:cubicBezTo>
                  <a:close/>
                  <a:moveTo>
                    <a:pt x="8690" y="1"/>
                  </a:moveTo>
                  <a:cubicBezTo>
                    <a:pt x="6915" y="1"/>
                    <a:pt x="5217" y="423"/>
                    <a:pt x="3795" y="1558"/>
                  </a:cubicBezTo>
                  <a:cubicBezTo>
                    <a:pt x="3702" y="1632"/>
                    <a:pt x="3618" y="1705"/>
                    <a:pt x="3542" y="1777"/>
                  </a:cubicBezTo>
                  <a:lnTo>
                    <a:pt x="3542" y="1777"/>
                  </a:lnTo>
                  <a:cubicBezTo>
                    <a:pt x="3483" y="1826"/>
                    <a:pt x="3427" y="1878"/>
                    <a:pt x="3376" y="1933"/>
                  </a:cubicBezTo>
                  <a:cubicBezTo>
                    <a:pt x="1254" y="4195"/>
                    <a:pt x="1111" y="8585"/>
                    <a:pt x="784" y="11463"/>
                  </a:cubicBezTo>
                  <a:cubicBezTo>
                    <a:pt x="139" y="17147"/>
                    <a:pt x="1" y="22915"/>
                    <a:pt x="273" y="28626"/>
                  </a:cubicBezTo>
                  <a:cubicBezTo>
                    <a:pt x="525" y="33924"/>
                    <a:pt x="683" y="46989"/>
                    <a:pt x="8103" y="46989"/>
                  </a:cubicBezTo>
                  <a:cubicBezTo>
                    <a:pt x="8624" y="46989"/>
                    <a:pt x="9180" y="46924"/>
                    <a:pt x="9775" y="46788"/>
                  </a:cubicBezTo>
                  <a:cubicBezTo>
                    <a:pt x="14982" y="45598"/>
                    <a:pt x="20140" y="42583"/>
                    <a:pt x="24762" y="40027"/>
                  </a:cubicBezTo>
                  <a:cubicBezTo>
                    <a:pt x="30302" y="36966"/>
                    <a:pt x="35876" y="33642"/>
                    <a:pt x="40658" y="29463"/>
                  </a:cubicBezTo>
                  <a:cubicBezTo>
                    <a:pt x="42917" y="27493"/>
                    <a:pt x="46624" y="24333"/>
                    <a:pt x="44955" y="21013"/>
                  </a:cubicBezTo>
                  <a:cubicBezTo>
                    <a:pt x="43140" y="17403"/>
                    <a:pt x="38154" y="14468"/>
                    <a:pt x="34991" y="12241"/>
                  </a:cubicBezTo>
                  <a:cubicBezTo>
                    <a:pt x="29454" y="8341"/>
                    <a:pt x="23530" y="4761"/>
                    <a:pt x="17255" y="2179"/>
                  </a:cubicBezTo>
                  <a:cubicBezTo>
                    <a:pt x="14803" y="1170"/>
                    <a:pt x="11641" y="1"/>
                    <a:pt x="869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666267" y="2652950"/>
            <a:ext cx="329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841251" y="4001400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841251" y="2265867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7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tr-TR"/>
          </a:p>
        </p:txBody>
      </p:sp>
      <p:pic>
        <p:nvPicPr>
          <p:cNvPr id="3" name="Felak suresi ezberle her ayet 5 tekrar (Mishary Rashid al Afas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kdörtgen 19"/>
          <p:cNvSpPr/>
          <p:nvPr/>
        </p:nvSpPr>
        <p:spPr>
          <a:xfrm>
            <a:off x="69516" y="5953600"/>
            <a:ext cx="5524449" cy="464275"/>
          </a:xfrm>
          <a:prstGeom prst="rect">
            <a:avLst/>
          </a:prstGeom>
          <a:solidFill>
            <a:srgbClr val="0099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schemeClr val="bg1"/>
                </a:solidFill>
                <a:latin typeface="Calibri" panose="020F0502020204030204"/>
              </a:rPr>
              <a:t>Felak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suresini</a:t>
            </a:r>
            <a:r>
              <a:rPr lang="tr-TR" sz="28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dinlemek için tıklayınız</a:t>
            </a: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004773"/>
              </p:ext>
            </p:extLst>
          </p:nvPr>
        </p:nvGraphicFramePr>
        <p:xfrm>
          <a:off x="158593" y="252126"/>
          <a:ext cx="5778747" cy="56113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78747">
                  <a:extLst>
                    <a:ext uri="{9D8B030D-6E8A-4147-A177-3AD203B41FA5}">
                      <a16:colId xmlns:a16="http://schemas.microsoft.com/office/drawing/2014/main" val="1963699161"/>
                    </a:ext>
                  </a:extLst>
                </a:gridCol>
              </a:tblGrid>
              <a:tr h="531665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/>
                        <a:t>ARAPÇA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1104129"/>
                  </a:ext>
                </a:extLst>
              </a:tr>
              <a:tr h="7963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/>
                        <a:t>بِسْمِ اللهِ الرَّحْمَنِ الرَّحِيمِ</a:t>
                      </a:r>
                      <a:endParaRPr lang="tr-TR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173255"/>
                  </a:ext>
                </a:extLst>
              </a:tr>
              <a:tr h="7849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/>
                        <a:t>قُلْ اَعُوذُ بِرَبِّ الْفَلَقِۙ</a:t>
                      </a:r>
                      <a:endParaRPr lang="tr-TR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8950682"/>
                  </a:ext>
                </a:extLst>
              </a:tr>
              <a:tr h="8824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/>
                        <a:t>مِنْ شَرِّ مَا خَلَقَۙ </a:t>
                      </a:r>
                      <a:endParaRPr lang="tr-TR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234141"/>
                  </a:ext>
                </a:extLst>
              </a:tr>
              <a:tr h="788250">
                <a:tc>
                  <a:txBody>
                    <a:bodyPr/>
                    <a:lstStyle/>
                    <a:p>
                      <a:pPr algn="ctr"/>
                      <a:r>
                        <a:rPr lang="ar-AE" sz="3600" b="1" dirty="0"/>
                        <a:t>وَمِنْ شَرِّ غَاسِقٍ اِذَا وَقَبَۙ</a:t>
                      </a:r>
                      <a:endParaRPr lang="tr-TR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188103"/>
                  </a:ext>
                </a:extLst>
              </a:tr>
              <a:tr h="938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/>
                        <a:t>وَمِنْ شَرِّ النَّفَّاثَاتِ فِي الْعُقَدِۙ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999696"/>
                  </a:ext>
                </a:extLst>
              </a:tr>
              <a:tr h="888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/>
                        <a:t>وَمِنْ شَرِّ حَاسِدٍ اِذَا حَسَدَ</a:t>
                      </a:r>
                      <a:endParaRPr lang="tr-TR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253065"/>
                  </a:ext>
                </a:extLst>
              </a:tr>
            </a:tbl>
          </a:graphicData>
        </a:graphic>
      </p:graphicFrame>
      <p:sp>
        <p:nvSpPr>
          <p:cNvPr id="22" name="Dikdörtgen 21"/>
          <p:cNvSpPr/>
          <p:nvPr/>
        </p:nvSpPr>
        <p:spPr>
          <a:xfrm>
            <a:off x="6058370" y="689318"/>
            <a:ext cx="5983575" cy="53073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err="1">
                <a:solidFill>
                  <a:schemeClr val="tx1"/>
                </a:solidFill>
              </a:rPr>
              <a:t>Bismillâhirrahmânirrahîm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</a:p>
          <a:p>
            <a:pPr marL="742950" indent="-742950" algn="just">
              <a:spcBef>
                <a:spcPts val="2400"/>
              </a:spcBef>
              <a:buAutoNum type="arabicPeriod"/>
            </a:pPr>
            <a:r>
              <a:rPr lang="tr-TR" sz="3200" dirty="0">
                <a:solidFill>
                  <a:schemeClr val="tx1"/>
                </a:solidFill>
              </a:rPr>
              <a:t>Kul </a:t>
            </a:r>
            <a:r>
              <a:rPr lang="tr-TR" sz="3200" dirty="0" err="1">
                <a:solidFill>
                  <a:schemeClr val="tx1"/>
                </a:solidFill>
              </a:rPr>
              <a:t>eûzü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birabbil</a:t>
            </a:r>
            <a:r>
              <a:rPr lang="tr-TR" sz="3200" dirty="0">
                <a:solidFill>
                  <a:schemeClr val="tx1"/>
                </a:solidFill>
              </a:rPr>
              <a:t> felak. </a:t>
            </a:r>
          </a:p>
          <a:p>
            <a:pPr marL="742950" indent="-742950" algn="just">
              <a:spcBef>
                <a:spcPts val="2400"/>
              </a:spcBef>
              <a:buAutoNum type="arabicPeriod"/>
            </a:pPr>
            <a:r>
              <a:rPr lang="tr-TR" sz="3200" dirty="0">
                <a:solidFill>
                  <a:schemeClr val="tx1"/>
                </a:solidFill>
              </a:rPr>
              <a:t>Min şerri </a:t>
            </a:r>
            <a:r>
              <a:rPr lang="tr-TR" sz="3200" dirty="0" err="1">
                <a:solidFill>
                  <a:schemeClr val="tx1"/>
                </a:solidFill>
              </a:rPr>
              <a:t>mâ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halak</a:t>
            </a:r>
            <a:r>
              <a:rPr lang="tr-TR" sz="3200" dirty="0">
                <a:solidFill>
                  <a:schemeClr val="tx1"/>
                </a:solidFill>
              </a:rPr>
              <a:t>. </a:t>
            </a:r>
          </a:p>
          <a:p>
            <a:pPr marL="742950" indent="-742950" algn="just">
              <a:spcBef>
                <a:spcPts val="2400"/>
              </a:spcBef>
              <a:buAutoNum type="arabicPeriod"/>
            </a:pPr>
            <a:r>
              <a:rPr lang="tr-TR" sz="3200" dirty="0">
                <a:solidFill>
                  <a:schemeClr val="tx1"/>
                </a:solidFill>
              </a:rPr>
              <a:t>Ve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şerri </a:t>
            </a:r>
            <a:r>
              <a:rPr lang="tr-TR" sz="3200" dirty="0" err="1">
                <a:solidFill>
                  <a:schemeClr val="tx1"/>
                </a:solidFill>
              </a:rPr>
              <a:t>ğâsikın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izâ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vekab</a:t>
            </a:r>
            <a:r>
              <a:rPr lang="tr-TR" sz="3200" dirty="0">
                <a:solidFill>
                  <a:schemeClr val="tx1"/>
                </a:solidFill>
              </a:rPr>
              <a:t>. </a:t>
            </a:r>
          </a:p>
          <a:p>
            <a:pPr marL="742950" indent="-742950" algn="just">
              <a:spcBef>
                <a:spcPts val="2400"/>
              </a:spcBef>
              <a:buAutoNum type="arabicPeriod"/>
            </a:pPr>
            <a:r>
              <a:rPr lang="tr-TR" sz="3200" dirty="0">
                <a:solidFill>
                  <a:schemeClr val="tx1"/>
                </a:solidFill>
              </a:rPr>
              <a:t>Ve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şerrinneffâsâti</a:t>
            </a:r>
            <a:r>
              <a:rPr lang="tr-TR" sz="3200" dirty="0">
                <a:solidFill>
                  <a:schemeClr val="tx1"/>
                </a:solidFill>
              </a:rPr>
              <a:t> fil </a:t>
            </a:r>
            <a:r>
              <a:rPr lang="tr-TR" sz="3200" dirty="0" err="1">
                <a:solidFill>
                  <a:schemeClr val="tx1"/>
                </a:solidFill>
              </a:rPr>
              <a:t>ukad</a:t>
            </a:r>
            <a:r>
              <a:rPr lang="tr-TR" sz="3200" dirty="0">
                <a:solidFill>
                  <a:schemeClr val="tx1"/>
                </a:solidFill>
              </a:rPr>
              <a:t>. </a:t>
            </a:r>
          </a:p>
          <a:p>
            <a:pPr marL="742950" indent="-742950" algn="just">
              <a:spcBef>
                <a:spcPts val="2400"/>
              </a:spcBef>
              <a:buAutoNum type="arabicPeriod"/>
            </a:pPr>
            <a:r>
              <a:rPr lang="tr-TR" sz="3200" dirty="0">
                <a:solidFill>
                  <a:schemeClr val="tx1"/>
                </a:solidFill>
              </a:rPr>
              <a:t>Ve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şerri </a:t>
            </a:r>
            <a:r>
              <a:rPr lang="tr-TR" sz="3200" dirty="0" err="1">
                <a:solidFill>
                  <a:schemeClr val="tx1"/>
                </a:solidFill>
              </a:rPr>
              <a:t>hâsidin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izâ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hased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lang="tr-TR" sz="4400" dirty="0">
              <a:solidFill>
                <a:schemeClr val="tx1"/>
              </a:solidFill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59" y="5813314"/>
            <a:ext cx="854507" cy="836266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Unvan 1"/>
          <p:cNvSpPr>
            <a:spLocks noGrp="1"/>
          </p:cNvSpPr>
          <p:nvPr>
            <p:ph type="title"/>
          </p:nvPr>
        </p:nvSpPr>
        <p:spPr>
          <a:xfrm>
            <a:off x="6016168" y="262851"/>
            <a:ext cx="5802713" cy="578823"/>
          </a:xfr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3600" dirty="0"/>
              <a:t>Felak Suresi Okunuşu</a:t>
            </a:r>
          </a:p>
        </p:txBody>
      </p:sp>
    </p:spTree>
    <p:extLst>
      <p:ext uri="{BB962C8B-B14F-4D97-AF65-F5344CB8AC3E}">
        <p14:creationId xmlns:p14="http://schemas.microsoft.com/office/powerpoint/2010/main" val="16345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ak-sures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6096000" y="133806"/>
            <a:ext cx="5640867" cy="6173423"/>
          </a:xfrm>
          <a:prstGeom prst="rect">
            <a:avLst/>
          </a:prstGeom>
          <a:ln w="38100">
            <a:solidFill>
              <a:srgbClr val="72D4E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50471" y="133806"/>
            <a:ext cx="5636843" cy="10570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Karışık şekilde verilen</a:t>
            </a:r>
            <a:r>
              <a:rPr kumimoji="0" lang="tr-TR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Felak 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suresini 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sıralayınız</a:t>
            </a:r>
            <a:endParaRPr kumimoji="0" lang="tr-T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y 2"/>
          <p:cNvSpPr/>
          <p:nvPr/>
        </p:nvSpPr>
        <p:spPr>
          <a:xfrm>
            <a:off x="388677" y="5334406"/>
            <a:ext cx="5120066" cy="972823"/>
          </a:xfrm>
          <a:prstGeom prst="rect">
            <a:avLst/>
          </a:prstGeom>
          <a:solidFill>
            <a:srgbClr val="FFCC99"/>
          </a:solidFill>
          <a:ln w="127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200" dirty="0">
                <a:solidFill>
                  <a:schemeClr val="tx1"/>
                </a:solidFill>
              </a:rPr>
              <a:t>Ve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şerrinneffâsâti</a:t>
            </a:r>
            <a:r>
              <a:rPr lang="tr-TR" sz="3200" dirty="0">
                <a:solidFill>
                  <a:schemeClr val="tx1"/>
                </a:solidFill>
              </a:rPr>
              <a:t> fil </a:t>
            </a:r>
            <a:r>
              <a:rPr lang="tr-TR" sz="3200" dirty="0" err="1">
                <a:solidFill>
                  <a:schemeClr val="tx1"/>
                </a:solidFill>
              </a:rPr>
              <a:t>ukad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y 1"/>
          <p:cNvSpPr/>
          <p:nvPr/>
        </p:nvSpPr>
        <p:spPr>
          <a:xfrm>
            <a:off x="388677" y="2003747"/>
            <a:ext cx="5120066" cy="618130"/>
          </a:xfrm>
          <a:prstGeom prst="rect">
            <a:avLst/>
          </a:prstGeom>
          <a:solidFill>
            <a:srgbClr val="FFCC99"/>
          </a:solidFill>
          <a:ln w="127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200" dirty="0">
                <a:solidFill>
                  <a:schemeClr val="tx1"/>
                </a:solidFill>
              </a:rPr>
              <a:t>Ve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şerri </a:t>
            </a:r>
            <a:r>
              <a:rPr lang="tr-TR" sz="3200" dirty="0" err="1">
                <a:solidFill>
                  <a:schemeClr val="tx1"/>
                </a:solidFill>
              </a:rPr>
              <a:t>ğâsikın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izâ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vekab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D"/>
          <p:cNvSpPr/>
          <p:nvPr/>
        </p:nvSpPr>
        <p:spPr>
          <a:xfrm>
            <a:off x="388677" y="2773409"/>
            <a:ext cx="5120066" cy="624250"/>
          </a:xfrm>
          <a:prstGeom prst="rect">
            <a:avLst/>
          </a:prstGeom>
          <a:solidFill>
            <a:srgbClr val="FFCC99"/>
          </a:solidFill>
          <a:ln w="127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Bismillahirrahmânirrahîm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6131072" y="133806"/>
            <a:ext cx="5570721" cy="1057041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400" dirty="0">
                <a:solidFill>
                  <a:prstClr val="black"/>
                </a:solidFill>
                <a:latin typeface="Calibri" panose="020F0502020204030204"/>
              </a:rPr>
              <a:t>Felak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Suresi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6259097" y="3422092"/>
            <a:ext cx="5210567" cy="653891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 startAt="3"/>
            </a:pPr>
            <a:r>
              <a:rPr lang="tr-TR" sz="2800" dirty="0">
                <a:solidFill>
                  <a:schemeClr val="tx1"/>
                </a:solidFill>
              </a:rPr>
              <a:t>Ve </a:t>
            </a:r>
            <a:r>
              <a:rPr lang="tr-TR" sz="2800" dirty="0" err="1">
                <a:solidFill>
                  <a:schemeClr val="tx1"/>
                </a:solidFill>
              </a:rPr>
              <a:t>min</a:t>
            </a:r>
            <a:r>
              <a:rPr lang="tr-TR" sz="2800" dirty="0">
                <a:solidFill>
                  <a:schemeClr val="tx1"/>
                </a:solidFill>
              </a:rPr>
              <a:t> şerri </a:t>
            </a:r>
            <a:r>
              <a:rPr lang="tr-TR" sz="2800" dirty="0" err="1">
                <a:solidFill>
                  <a:schemeClr val="tx1"/>
                </a:solidFill>
              </a:rPr>
              <a:t>ğâsikın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izâ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vekab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6611815" y="1318587"/>
            <a:ext cx="4614203" cy="473908"/>
          </a:xfrm>
          <a:prstGeom prst="rect">
            <a:avLst/>
          </a:prstGeom>
          <a:solidFill>
            <a:srgbClr val="FFCC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Bismillahirrahmânirrahîm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/>
          <p:cNvSpPr/>
          <p:nvPr/>
        </p:nvSpPr>
        <p:spPr>
          <a:xfrm>
            <a:off x="388677" y="1278857"/>
            <a:ext cx="5120066" cy="573358"/>
          </a:xfrm>
          <a:prstGeom prst="rect">
            <a:avLst/>
          </a:prstGeom>
          <a:solidFill>
            <a:srgbClr val="FFCC99"/>
          </a:solidFill>
          <a:ln w="127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200" dirty="0">
                <a:solidFill>
                  <a:schemeClr val="tx1"/>
                </a:solidFill>
              </a:rPr>
              <a:t>Min şerri </a:t>
            </a:r>
            <a:r>
              <a:rPr lang="tr-TR" sz="3200" dirty="0" err="1">
                <a:solidFill>
                  <a:schemeClr val="tx1"/>
                </a:solidFill>
              </a:rPr>
              <a:t>mâ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halak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D"/>
          <p:cNvSpPr/>
          <p:nvPr/>
        </p:nvSpPr>
        <p:spPr>
          <a:xfrm>
            <a:off x="6259099" y="2579600"/>
            <a:ext cx="5210567" cy="602266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>
              <a:buFont typeface="+mj-lt"/>
              <a:buAutoNum type="arabicPeriod" startAt="2"/>
            </a:pPr>
            <a:r>
              <a:rPr lang="tr-TR" sz="2800" dirty="0">
                <a:solidFill>
                  <a:schemeClr val="tx1"/>
                </a:solidFill>
              </a:rPr>
              <a:t>Min şerri </a:t>
            </a:r>
            <a:r>
              <a:rPr lang="tr-TR" sz="2800" dirty="0" err="1">
                <a:solidFill>
                  <a:schemeClr val="tx1"/>
                </a:solidFill>
              </a:rPr>
              <a:t>mâ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halak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D"/>
          <p:cNvSpPr/>
          <p:nvPr/>
        </p:nvSpPr>
        <p:spPr>
          <a:xfrm>
            <a:off x="388677" y="4591796"/>
            <a:ext cx="5084305" cy="608314"/>
          </a:xfrm>
          <a:prstGeom prst="rect">
            <a:avLst/>
          </a:prstGeom>
          <a:solidFill>
            <a:srgbClr val="FFCC99"/>
          </a:solidFill>
          <a:ln w="127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200" dirty="0">
                <a:solidFill>
                  <a:schemeClr val="tx1"/>
                </a:solidFill>
              </a:rPr>
              <a:t>Kul </a:t>
            </a:r>
            <a:r>
              <a:rPr lang="tr-TR" sz="3200" dirty="0" err="1">
                <a:solidFill>
                  <a:schemeClr val="tx1"/>
                </a:solidFill>
              </a:rPr>
              <a:t>eûzü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birabbil</a:t>
            </a:r>
            <a:r>
              <a:rPr lang="tr-TR" sz="3200" dirty="0">
                <a:solidFill>
                  <a:schemeClr val="tx1"/>
                </a:solidFill>
              </a:rPr>
              <a:t> felak.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7" name="D"/>
          <p:cNvSpPr/>
          <p:nvPr/>
        </p:nvSpPr>
        <p:spPr>
          <a:xfrm>
            <a:off x="6259097" y="4369479"/>
            <a:ext cx="5210567" cy="710621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 startAt="4"/>
            </a:pPr>
            <a:r>
              <a:rPr lang="tr-TR" sz="2800" dirty="0">
                <a:solidFill>
                  <a:schemeClr val="tx1"/>
                </a:solidFill>
              </a:rPr>
              <a:t>Ve </a:t>
            </a:r>
            <a:r>
              <a:rPr lang="tr-TR" sz="2800" dirty="0" err="1">
                <a:solidFill>
                  <a:schemeClr val="tx1"/>
                </a:solidFill>
              </a:rPr>
              <a:t>min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şerrinneffâsâti</a:t>
            </a:r>
            <a:r>
              <a:rPr lang="tr-TR" sz="2800" dirty="0">
                <a:solidFill>
                  <a:schemeClr val="tx1"/>
                </a:solidFill>
              </a:rPr>
              <a:t> fil </a:t>
            </a:r>
            <a:r>
              <a:rPr lang="tr-TR" sz="2800" dirty="0" err="1">
                <a:solidFill>
                  <a:schemeClr val="tx1"/>
                </a:solidFill>
              </a:rPr>
              <a:t>ukad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D"/>
          <p:cNvSpPr/>
          <p:nvPr/>
        </p:nvSpPr>
        <p:spPr>
          <a:xfrm>
            <a:off x="6259100" y="1904593"/>
            <a:ext cx="5210567" cy="513382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/>
            </a:pPr>
            <a:r>
              <a:rPr lang="tr-TR" sz="2800" dirty="0">
                <a:solidFill>
                  <a:schemeClr val="tx1"/>
                </a:solidFill>
              </a:rPr>
              <a:t>Kul </a:t>
            </a:r>
            <a:r>
              <a:rPr lang="tr-TR" sz="2800" dirty="0" err="1">
                <a:solidFill>
                  <a:schemeClr val="tx1"/>
                </a:solidFill>
              </a:rPr>
              <a:t>eûzü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birabbil</a:t>
            </a:r>
            <a:r>
              <a:rPr lang="tr-TR" sz="2800" dirty="0">
                <a:solidFill>
                  <a:schemeClr val="tx1"/>
                </a:solidFill>
              </a:rPr>
              <a:t> felak. 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D"/>
          <p:cNvSpPr/>
          <p:nvPr/>
        </p:nvSpPr>
        <p:spPr>
          <a:xfrm>
            <a:off x="6259097" y="5334406"/>
            <a:ext cx="5210567" cy="591078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 startAt="5"/>
            </a:pPr>
            <a:r>
              <a:rPr lang="tr-TR" sz="2800" dirty="0">
                <a:solidFill>
                  <a:schemeClr val="tx1"/>
                </a:solidFill>
              </a:rPr>
              <a:t>Ve </a:t>
            </a:r>
            <a:r>
              <a:rPr lang="tr-TR" sz="2800" dirty="0" err="1">
                <a:solidFill>
                  <a:schemeClr val="tx1"/>
                </a:solidFill>
              </a:rPr>
              <a:t>min</a:t>
            </a:r>
            <a:r>
              <a:rPr lang="tr-TR" sz="2800" dirty="0">
                <a:solidFill>
                  <a:schemeClr val="tx1"/>
                </a:solidFill>
              </a:rPr>
              <a:t> şerri </a:t>
            </a:r>
            <a:r>
              <a:rPr lang="tr-TR" sz="2800" dirty="0" err="1">
                <a:solidFill>
                  <a:schemeClr val="tx1"/>
                </a:solidFill>
              </a:rPr>
              <a:t>hâsidin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izâ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hased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D"/>
          <p:cNvSpPr/>
          <p:nvPr/>
        </p:nvSpPr>
        <p:spPr>
          <a:xfrm>
            <a:off x="388677" y="3549191"/>
            <a:ext cx="5084305" cy="930644"/>
          </a:xfrm>
          <a:prstGeom prst="rect">
            <a:avLst/>
          </a:prstGeom>
          <a:solidFill>
            <a:srgbClr val="FFCC99"/>
          </a:solidFill>
          <a:ln w="127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200" dirty="0">
                <a:solidFill>
                  <a:schemeClr val="tx1"/>
                </a:solidFill>
              </a:rPr>
              <a:t>Ve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şerri </a:t>
            </a:r>
            <a:r>
              <a:rPr lang="tr-TR" sz="3200" dirty="0" err="1">
                <a:solidFill>
                  <a:schemeClr val="tx1"/>
                </a:solidFill>
              </a:rPr>
              <a:t>hâsidin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izâ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hased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83348"/>
            <a:ext cx="12192000" cy="401572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Komut Düğmesi: Geri veya Önceki 35">
            <a:hlinkClick r:id="" action="ppaction://hlinkshowjump?jump=previousslide" highlightClick="1"/>
          </p:cNvPr>
          <p:cNvSpPr/>
          <p:nvPr/>
        </p:nvSpPr>
        <p:spPr>
          <a:xfrm>
            <a:off x="10661406" y="6463472"/>
            <a:ext cx="395785" cy="4207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Komut Düğmesi: İleri veya Sonraki 36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Komut Düğmesi: Giriş 37">
            <a:hlinkClick r:id="" action="ppaction://hlinkshowjump?jump=firstslide" highlightClick="1"/>
          </p:cNvPr>
          <p:cNvSpPr/>
          <p:nvPr/>
        </p:nvSpPr>
        <p:spPr>
          <a:xfrm>
            <a:off x="11137184" y="6483348"/>
            <a:ext cx="526199" cy="385539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6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5334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81801&quot;&gt;&lt;property id=&quot;20148&quot; value=&quot;5&quot;/&gt;&lt;property id=&quot;20300&quot; value=&quot;Slide 1&quot;/&gt;&lt;property id=&quot;20307&quot; value=&quot;257&quot;/&gt;&lt;/object&gt;&lt;object type=&quot;3&quot; unique_id=&quot;81802&quot;&gt;&lt;property id=&quot;20148&quot; value=&quot;5&quot;/&gt;&lt;property id=&quot;20300&quot; value=&quot;Slide 2&quot;/&gt;&lt;property id=&quot;20307&quot; value=&quot;258&quot;/&gt;&lt;/object&gt;&lt;object type=&quot;3&quot; unique_id=&quot;81803&quot;&gt;&lt;property id=&quot;20148&quot; value=&quot;5&quot;/&gt;&lt;property id=&quot;20300&quot; value=&quot;Slide 4&quot;/&gt;&lt;property id=&quot;20307&quot; value=&quot;259&quot;/&gt;&lt;/object&gt;&lt;object type=&quot;3&quot; unique_id=&quot;81804&quot;&gt;&lt;property id=&quot;20148&quot; value=&quot;5&quot;/&gt;&lt;property id=&quot;20300&quot; value=&quot;Slide 5&quot;/&gt;&lt;property id=&quot;20307&quot; value=&quot;260&quot;/&gt;&lt;/object&gt;&lt;object type=&quot;3&quot; unique_id=&quot;81805&quot;&gt;&lt;property id=&quot;20148&quot; value=&quot;5&quot;/&gt;&lt;property id=&quot;20300&quot; value=&quot;Slide 6&quot;/&gt;&lt;property id=&quot;20307&quot; value=&quot;261&quot;/&gt;&lt;/object&gt;&lt;object type=&quot;3&quot; unique_id=&quot;81902&quot;&gt;&lt;property id=&quot;20148&quot; value=&quot;5&quot;/&gt;&lt;property id=&quot;20300&quot; value=&quot;Slide 3&quot;/&gt;&lt;property id=&quot;20307&quot; value=&quot;262&quot;/&gt;&lt;/object&gt;&lt;object type=&quot;3&quot; unique_id=&quot;81903&quot;&gt;&lt;property id=&quot;20148&quot; value=&quot;5&quot;/&gt;&lt;property id=&quot;20300&quot; value=&quot;Slide 7 - &amp;quot;Nas Suresi Okunuşu&amp;quot;&quot;/&gt;&lt;property id=&quot;20307&quot; value=&quot;263&quot;/&gt;&lt;/object&gt;&lt;object type=&quot;3&quot; unique_id=&quot;81904&quot;&gt;&lt;property id=&quot;20148&quot; value=&quot;5&quot;/&gt;&lt;property id=&quot;20300&quot; value=&quot;Slide 11&quot;/&gt;&lt;property id=&quot;20307&quot; value=&quot;264&quot;/&gt;&lt;/object&gt;&lt;object type=&quot;3&quot; unique_id=&quot;81956&quot;&gt;&lt;property id=&quot;20148&quot; value=&quot;5&quot;/&gt;&lt;property id=&quot;20300&quot; value=&quot;Slide 12&quot;/&gt;&lt;property id=&quot;20307&quot; value=&quot;268&quot;/&gt;&lt;/object&gt;&lt;object type=&quot;3&quot; unique_id=&quot;82125&quot;&gt;&lt;property id=&quot;20148&quot; value=&quot;5&quot;/&gt;&lt;property id=&quot;20300&quot; value=&quot;Slide 8 - &amp;quot;مِنْ شَرِّ الْوَسْوَاسِ الْخَنَّاسِ  Ayetin okuyuş ve anlamı aşağıdakilerden hangisidir?&amp;quot;&quot;/&gt;&lt;property id=&quot;20307&quot; value=&quot;269&quot;/&gt;&lt;/object&gt;&lt;object type=&quot;3&quot; unique_id=&quot;82126&quot;&gt;&lt;property id=&quot;20148&quot; value=&quot;5&quot;/&gt;&lt;property id=&quot;20300&quot; value=&quot;Slide 9 - &amp;quot; مِنَ الْجِنَّةِ وَالنَّاسِ  Ayetin okuyuş ve anlamı aşağıdakilerden hangisidir?&amp;quot;&quot;/&gt;&lt;property id=&quot;20307&quot; value=&quot;270&quot;/&gt;&lt;/object&gt;&lt;object type=&quot;3&quot; unique_id=&quot;82127&quot;&gt;&lt;property id=&quot;20148&quot; value=&quot;5&quot;/&gt;&lt;property id=&quot;20300&quot; value=&quot;Slide 10&quot;/&gt;&lt;property id=&quot;20307&quot; value=&quot;271&quot;/&gt;&lt;/object&gt;&lt;object type=&quot;3&quot; unique_id=&quot;82128&quot;&gt;&lt;property id=&quot;20148&quot; value=&quot;5&quot;/&gt;&lt;property id=&quot;20300&quot; value=&quot;Slide 13&quot;/&gt;&lt;property id=&quot;20307&quot; value=&quot;272&quot;/&gt;&lt;/object&gt;&lt;object type=&quot;3&quot; unique_id=&quot;82129&quot;&gt;&lt;property id=&quot;20148&quot; value=&quot;5&quot;/&gt;&lt;property id=&quot;20300&quot; value=&quot;Slide 14&quot;/&gt;&lt;property id=&quot;20307&quot; value=&quot;273&quot;/&gt;&lt;/object&gt;&lt;object type=&quot;3&quot; unique_id=&quot;82130&quot;&gt;&lt;property id=&quot;20148&quot; value=&quot;5&quot;/&gt;&lt;property id=&quot;20300&quot; value=&quot;Slide 15&quot;/&gt;&lt;property id=&quot;20307&quot; value=&quot;274&quot;/&gt;&lt;/object&gt;&lt;object type=&quot;3&quot; unique_id=&quot;82132&quot;&gt;&lt;property id=&quot;20148&quot; value=&quot;5&quot;/&gt;&lt;property id=&quot;20300&quot; value=&quot;Slide 16&quot;/&gt;&lt;property id=&quot;20307&quot; value=&quot;27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685</Words>
  <Application>Microsoft Office PowerPoint</Application>
  <PresentationFormat>Geniş ekran</PresentationFormat>
  <Paragraphs>171</Paragraphs>
  <Slides>17</Slides>
  <Notes>4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10</vt:i4>
      </vt:variant>
      <vt:variant>
        <vt:lpstr>Slayt Başlıkları</vt:lpstr>
      </vt:variant>
      <vt:variant>
        <vt:i4>17</vt:i4>
      </vt:variant>
    </vt:vector>
  </HeadingPairs>
  <TitlesOfParts>
    <vt:vector size="39" baseType="lpstr">
      <vt:lpstr>맑은 고딕</vt:lpstr>
      <vt:lpstr>Aptos</vt:lpstr>
      <vt:lpstr>Arial</vt:lpstr>
      <vt:lpstr>Bahnschrift SemiCondensed</vt:lpstr>
      <vt:lpstr>Calibri</vt:lpstr>
      <vt:lpstr>Calibri Light</vt:lpstr>
      <vt:lpstr>Comfortaa</vt:lpstr>
      <vt:lpstr>Helvetica</vt:lpstr>
      <vt:lpstr>Open Sans</vt:lpstr>
      <vt:lpstr>Permanent Marker</vt:lpstr>
      <vt:lpstr>Rockwell Extra Bold</vt:lpstr>
      <vt:lpstr>Wingdings</vt:lpstr>
      <vt:lpstr>Office Teması</vt:lpstr>
      <vt:lpstr>1_Office Teması</vt:lpstr>
      <vt:lpstr>3_Office Teması</vt:lpstr>
      <vt:lpstr>4_Office Teması</vt:lpstr>
      <vt:lpstr>Contents Slide Master</vt:lpstr>
      <vt:lpstr>SKETCH LESSON</vt:lpstr>
      <vt:lpstr>JAY DESIGN</vt:lpstr>
      <vt:lpstr>1_Office Theme</vt:lpstr>
      <vt:lpstr>1_SKETCH LESSON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Felak Suresi Okunuşu</vt:lpstr>
      <vt:lpstr>PowerPoint Sunusu</vt:lpstr>
      <vt:lpstr>PowerPoint Sunusu</vt:lpstr>
      <vt:lpstr>PowerPoint Sunusu</vt:lpstr>
      <vt:lpstr>PowerPoint Sunusu</vt:lpstr>
      <vt:lpstr>Aşağıdakilerden hangisi Felak suresinin anlamında geçer? İşaretleyelim.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Mustafa YILDIRIM</cp:lastModifiedBy>
  <cp:revision>47</cp:revision>
  <dcterms:created xsi:type="dcterms:W3CDTF">2019-09-22T13:39:36Z</dcterms:created>
  <dcterms:modified xsi:type="dcterms:W3CDTF">2024-12-27T22:31:35Z</dcterms:modified>
</cp:coreProperties>
</file>